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92" r:id="rId4"/>
    <p:sldId id="283" r:id="rId5"/>
    <p:sldId id="285" r:id="rId6"/>
    <p:sldId id="286" r:id="rId7"/>
    <p:sldId id="342" r:id="rId8"/>
    <p:sldId id="287" r:id="rId9"/>
    <p:sldId id="293" r:id="rId10"/>
    <p:sldId id="288" r:id="rId11"/>
    <p:sldId id="289" r:id="rId12"/>
    <p:sldId id="290" r:id="rId13"/>
    <p:sldId id="294" r:id="rId14"/>
    <p:sldId id="291" r:id="rId15"/>
    <p:sldId id="30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2" r:id="rId42"/>
    <p:sldId id="321" r:id="rId43"/>
    <p:sldId id="323" r:id="rId44"/>
    <p:sldId id="324" r:id="rId45"/>
    <p:sldId id="341" r:id="rId46"/>
    <p:sldId id="328" r:id="rId47"/>
    <p:sldId id="325" r:id="rId48"/>
    <p:sldId id="329" r:id="rId49"/>
    <p:sldId id="326" r:id="rId50"/>
    <p:sldId id="331" r:id="rId51"/>
    <p:sldId id="330" r:id="rId52"/>
    <p:sldId id="332" r:id="rId53"/>
    <p:sldId id="333" r:id="rId54"/>
    <p:sldId id="336" r:id="rId55"/>
    <p:sldId id="337" r:id="rId56"/>
    <p:sldId id="338" r:id="rId57"/>
    <p:sldId id="339" r:id="rId58"/>
    <p:sldId id="340" r:id="rId59"/>
    <p:sldId id="284" r:id="rId60"/>
    <p:sldId id="269" r:id="rId61"/>
    <p:sldId id="327" r:id="rId62"/>
    <p:sldId id="334" r:id="rId63"/>
    <p:sldId id="335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9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829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829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829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829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829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829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829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829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rgbClr val="CAD5FF"/>
          </a:solidFill>
        </a:fill>
      </a:tcStyle>
    </a:wholeTbl>
    <a:band2H>
      <a:tcTxStyle/>
      <a:tcStyle>
        <a:tcBdr/>
        <a:fill>
          <a:solidFill>
            <a:srgbClr val="E6EB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635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635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rgbClr val="CEE3CF"/>
          </a:solidFill>
        </a:fill>
      </a:tcStyle>
    </a:wholeTbl>
    <a:band2H>
      <a:tcTxStyle/>
      <a:tcStyle>
        <a:tcBdr/>
        <a:fill>
          <a:solidFill>
            <a:srgbClr val="E8F2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635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635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635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635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3F3F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F3F8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63500" cap="flat">
              <a:solidFill>
                <a:srgbClr val="F3F3F8"/>
              </a:solidFill>
              <a:prstDash val="solid"/>
              <a:round/>
            </a:ln>
          </a:top>
          <a:bottom>
            <a:ln w="127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w="12700" cap="flat">
              <a:solidFill>
                <a:srgbClr val="F3F3F8"/>
              </a:solidFill>
              <a:prstDash val="solid"/>
              <a:round/>
            </a:ln>
          </a:left>
          <a:right>
            <a:ln w="12700" cap="flat">
              <a:solidFill>
                <a:srgbClr val="F3F3F8"/>
              </a:solidFill>
              <a:prstDash val="solid"/>
              <a:round/>
            </a:ln>
          </a:right>
          <a:top>
            <a:ln w="12700" cap="flat">
              <a:solidFill>
                <a:srgbClr val="F3F3F8"/>
              </a:solidFill>
              <a:prstDash val="solid"/>
              <a:round/>
            </a:ln>
          </a:top>
          <a:bottom>
            <a:ln w="63500" cap="flat">
              <a:solidFill>
                <a:srgbClr val="F3F3F8"/>
              </a:solidFill>
              <a:prstDash val="solid"/>
              <a:round/>
            </a:ln>
          </a:bottom>
          <a:insideH>
            <a:ln w="12700" cap="flat">
              <a:solidFill>
                <a:srgbClr val="F3F3F8"/>
              </a:solidFill>
              <a:prstDash val="solid"/>
              <a:round/>
            </a:ln>
          </a:insideH>
          <a:insideV>
            <a:ln w="12700" cap="flat">
              <a:solidFill>
                <a:srgbClr val="F3F3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889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69"/>
    <p:restoredTop sz="62694"/>
  </p:normalViewPr>
  <p:slideViewPr>
    <p:cSldViewPr snapToGrid="0">
      <p:cViewPr varScale="1">
        <p:scale>
          <a:sx n="33" d="100"/>
          <a:sy n="33" d="100"/>
        </p:scale>
        <p:origin x="1744" y="2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23:32:50.89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95,'39'-21,"-12"-4,-10 23,-7-6,8 8,1 0,0 0,7 0,-5 0,22-9,-20 7,12-15,-16 15,-1-6,1 8,-1 0,1 0,-1 0,1 0,0 0,-1 0,9 0,-6 0,14 0,-15 0,15 0,-14 0,6 0,-9 0,1 0,-1 0,1 0,0 0,-1 0,1 0,7 0,-5 0,6 0,-9 0,1 0,0 0,-1 0,1 0,8 0,-7 0,23 0,-20 0,20 0,-22 0,14 0,-14 0,14 0,-14 0,22 8,-20-6,36 6,-34-8,51 0,-49 0,58 9,-58-7,23 2,1 0,-20-4,23 0,1 0,-26 0,21 0,1 0,-22 0,21 4,1 0,-22-2,21 3,1-1,-22-4,25 0,1 0,-24 0,28 0,-1 0,-27 0,28 0,0 0,-28 0,24 0,-1 0,-25 0,64 0,-66 0,24 0,-32 0,8 0,-7 0,15 0,-14 0,6 0,-9 0,1 0,41 8,-31-6,21 2,1 0,-22-4,25 0,1 0,-24 0,62 0,-69 0,53 0,-50 0,23 4,1 0,-20-2,27 7,1-1,-20-6,33 10,1 1,-28-9,48 12,-9-7,-40-7,28 2,8 0,-28-4,-3 0,50 0,-40 0,-8 0,-24 0,23 0,1 0,-20 0,27 0,1 0,-28 0,32 4,0 0,-30-2,34 3,0-2,-34-3,26 0,0 0,-31 0,31 0,0 0,-26 0,26 0,0 0,-31 0,57 0,-60 0,26 0,-30 0,31 0,-28 0,36 0,-37 0,37 0,-36 0,69 0,-62 0,28 0,0 0,-28 0,20 0,-1 0,-24 0,59 0,-58 0,41-8,-45 6,36-6,-34 8,68 0,-62 0,28 0,0 0,-29 0,25-4,0-1,-26 3,63-6,-65 8,41 0,-45 0,12-9,-16 7,-1-6,1 8,-1 0,1 0,16 0,-12 0,69 0,-50 0,22 0,0 0,-25 0,20 0,-1 0,-27 0,54 0,-62 0,12 0,-17 0,1 0,-1 0,9 0,-6 0,47 0,-39 0,47-9,-53 7,28-6,-28 8,45 0,-41 0,33 0,-40 0,48 0,-39 0,26 0,0 0,-24 0,27 0,1 0,-28 0,24 0,-1 0,-25 0,56 0,-60 0,18 0,-25 0,1 0,0 0,16 0,-13 0,30 0,-29 0,20 0,-23 0,7 0,-8 0,-1 0,9-8,-6 5,14-5,-14 8,5 0,-7 0,-1 0,1 0,0 0,-1 0,1-8,-1 6,1-7,8 9,-7 0,7 0,-8 0,-1 0,1 0,-1 0,1 0,0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92945" latinLnBrk="0">
      <a:defRPr sz="2200">
        <a:latin typeface="+mj-lt"/>
        <a:ea typeface="+mj-ea"/>
        <a:cs typeface="+mj-cs"/>
        <a:sym typeface="Noto Sans KR Regular"/>
      </a:defRPr>
    </a:lvl1pPr>
    <a:lvl2pPr indent="228600" defTabSz="1892945" latinLnBrk="0">
      <a:defRPr sz="2200">
        <a:latin typeface="+mj-lt"/>
        <a:ea typeface="+mj-ea"/>
        <a:cs typeface="+mj-cs"/>
        <a:sym typeface="Noto Sans KR Regular"/>
      </a:defRPr>
    </a:lvl2pPr>
    <a:lvl3pPr indent="457200" defTabSz="1892945" latinLnBrk="0">
      <a:defRPr sz="2200">
        <a:latin typeface="+mj-lt"/>
        <a:ea typeface="+mj-ea"/>
        <a:cs typeface="+mj-cs"/>
        <a:sym typeface="Noto Sans KR Regular"/>
      </a:defRPr>
    </a:lvl3pPr>
    <a:lvl4pPr indent="685800" defTabSz="1892945" latinLnBrk="0">
      <a:defRPr sz="2200">
        <a:latin typeface="+mj-lt"/>
        <a:ea typeface="+mj-ea"/>
        <a:cs typeface="+mj-cs"/>
        <a:sym typeface="Noto Sans KR Regular"/>
      </a:defRPr>
    </a:lvl4pPr>
    <a:lvl5pPr indent="914400" defTabSz="1892945" latinLnBrk="0">
      <a:defRPr sz="2200">
        <a:latin typeface="+mj-lt"/>
        <a:ea typeface="+mj-ea"/>
        <a:cs typeface="+mj-cs"/>
        <a:sym typeface="Noto Sans KR Regular"/>
      </a:defRPr>
    </a:lvl5pPr>
    <a:lvl6pPr indent="1143000" defTabSz="1892945" latinLnBrk="0">
      <a:defRPr sz="2200">
        <a:latin typeface="+mj-lt"/>
        <a:ea typeface="+mj-ea"/>
        <a:cs typeface="+mj-cs"/>
        <a:sym typeface="Noto Sans KR Regular"/>
      </a:defRPr>
    </a:lvl6pPr>
    <a:lvl7pPr indent="1371600" defTabSz="1892945" latinLnBrk="0">
      <a:defRPr sz="2200">
        <a:latin typeface="+mj-lt"/>
        <a:ea typeface="+mj-ea"/>
        <a:cs typeface="+mj-cs"/>
        <a:sym typeface="Noto Sans KR Regular"/>
      </a:defRPr>
    </a:lvl7pPr>
    <a:lvl8pPr indent="1600200" defTabSz="1892945" latinLnBrk="0">
      <a:defRPr sz="2200">
        <a:latin typeface="+mj-lt"/>
        <a:ea typeface="+mj-ea"/>
        <a:cs typeface="+mj-cs"/>
        <a:sym typeface="Noto Sans KR Regular"/>
      </a:defRPr>
    </a:lvl8pPr>
    <a:lvl9pPr indent="1828800" defTabSz="1892945" latinLnBrk="0">
      <a:defRPr sz="2200">
        <a:latin typeface="+mj-lt"/>
        <a:ea typeface="+mj-ea"/>
        <a:cs typeface="+mj-cs"/>
        <a:sym typeface="Noto Sans KR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sz="24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스프링 </a:t>
            </a:r>
            <a:r>
              <a:rPr kumimoji="1" lang="ko-KR" altLang="en-US" sz="2400" dirty="0" err="1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시큐리티를</a:t>
            </a:r>
            <a:r>
              <a:rPr kumimoji="1" lang="ko-KR" altLang="en-US" sz="24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 주제로 발표를 하게 된 </a:t>
            </a:r>
            <a:endParaRPr kumimoji="1" lang="en-US" altLang="ko-KR" sz="2400" dirty="0">
              <a:solidFill>
                <a:srgbClr val="D1D2D3"/>
              </a:solidFill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kumimoji="1" lang="ko-KR" altLang="en-US" sz="2400" dirty="0" err="1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백엔드</a:t>
            </a:r>
            <a:r>
              <a:rPr kumimoji="1" lang="ko-KR" altLang="en-US" sz="24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kumimoji="1" lang="ko-KR" altLang="en-US" sz="2400" dirty="0" err="1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데브코스</a:t>
            </a:r>
            <a:r>
              <a:rPr kumimoji="1" lang="ko-KR" altLang="en-US" sz="24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kumimoji="1" lang="en-US" altLang="ko-KR" sz="24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4</a:t>
            </a:r>
            <a:r>
              <a:rPr kumimoji="1" lang="ko-KR" altLang="en-US" sz="24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기 </a:t>
            </a:r>
            <a:r>
              <a:rPr kumimoji="1" lang="ko-KR" altLang="en-US" sz="2400" dirty="0" err="1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고예성입니다</a:t>
            </a:r>
            <a:r>
              <a:rPr kumimoji="1" lang="en-US" altLang="ko-KR" sz="24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  <a:endParaRPr kumimoji="1" lang="en-US" altLang="ko-KR" dirty="0"/>
          </a:p>
          <a:p>
            <a:r>
              <a:rPr kumimoji="1" lang="ko-KR" altLang="en-US" dirty="0"/>
              <a:t>지금부터 발표를 시작하도록 하겠습니다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279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OAuth2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인증과정을 핵심만 요약해보겠습니다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여기서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OAuth2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의 기본적인 용어는 설명하지 않겠습니다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저희가 프로젝트 혹은 앞으로도 많이 사용할 인증방식은 </a:t>
            </a:r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Authorization Code Grant</a:t>
            </a:r>
            <a:r>
              <a:rPr lang="ko-KR" altLang="en-US" sz="2400" b="0" i="0" dirty="0">
                <a:solidFill>
                  <a:srgbClr val="FFCB6B"/>
                </a:solidFill>
                <a:effectLst/>
                <a:latin typeface="-apple-system"/>
              </a:rPr>
              <a:t>방식일 것입니다</a:t>
            </a:r>
            <a:r>
              <a:rPr lang="en-US" altLang="ko-KR" sz="2400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sz="2400" b="0" i="0" dirty="0">
                <a:solidFill>
                  <a:srgbClr val="FFCB6B"/>
                </a:solidFill>
                <a:effectLst/>
                <a:latin typeface="-apple-system"/>
              </a:rPr>
              <a:t>따라서 </a:t>
            </a:r>
            <a:r>
              <a:rPr lang="en-US" altLang="ko-KR" sz="2000" dirty="0">
                <a:solidFill>
                  <a:schemeClr val="tx1"/>
                </a:solidFill>
              </a:rPr>
              <a:t>Authorization Code Grant</a:t>
            </a:r>
            <a:r>
              <a:rPr lang="ko-KR" altLang="en-US" sz="2000" dirty="0" err="1">
                <a:solidFill>
                  <a:schemeClr val="tx1"/>
                </a:solidFill>
              </a:rPr>
              <a:t>를</a:t>
            </a:r>
            <a:r>
              <a:rPr lang="ko-KR" altLang="en-US" sz="2000" dirty="0">
                <a:solidFill>
                  <a:schemeClr val="tx1"/>
                </a:solidFill>
              </a:rPr>
              <a:t> 기준으로 설명하겠습니다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제가 설명할 때 그림에 표시된 번호를 잘 따라가 주시기 바랍니다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설명이 이해가 안된다면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카카오 로그인을 가정하여 들으시면 이해가 한결 쉬우실 겁니다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3098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Resource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Owner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는 브라우저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(</a:t>
            </a:r>
            <a:r>
              <a:rPr lang="ko-KR" altLang="en-US" b="0" i="0" dirty="0" err="1">
                <a:solidFill>
                  <a:srgbClr val="FFCB6B"/>
                </a:solidFill>
                <a:effectLst/>
                <a:latin typeface="-apple-system"/>
              </a:rPr>
              <a:t>프론트엔드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로 저희가 구현한 서버에 접속할 것입니다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이때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‘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사용자 프로필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＇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과 같이 인증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/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인가가 필요한 영역에 접근하게 된다면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</a:p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Application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서버는 사용자 인증을 요구하게 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3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Resource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Owner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는 사용자 정보를 입력합니다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아이디 비밀번호와 같은 것이겠죠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?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이때 아이디 비밀번호는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Application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가 아닌</a:t>
            </a:r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Authorization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가 갖고 있습니다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그래서 이러한 정보를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Authorization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에게 전달합니다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이는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OAuth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의 기본적인 </a:t>
            </a:r>
            <a:r>
              <a:rPr lang="ko-KR" altLang="en-US" b="0" i="0" dirty="0" err="1">
                <a:solidFill>
                  <a:srgbClr val="FFCB6B"/>
                </a:solidFill>
                <a:effectLst/>
                <a:latin typeface="-apple-system"/>
              </a:rPr>
              <a:t>배경지식이니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잘 </a:t>
            </a:r>
            <a:r>
              <a:rPr lang="ko-KR" altLang="en-US" b="0" i="0" dirty="0" err="1">
                <a:solidFill>
                  <a:srgbClr val="FFCB6B"/>
                </a:solidFill>
                <a:effectLst/>
                <a:latin typeface="-apple-system"/>
              </a:rPr>
              <a:t>아실거라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믿고 넘어가겠습니다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4888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4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사용자 정보를 받은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Authorization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는 인증을 진행합니다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인증정보가 일치하면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Authorization Code</a:t>
            </a:r>
            <a:r>
              <a:rPr lang="ko-KR" altLang="en-US" b="0" i="0" dirty="0" err="1">
                <a:solidFill>
                  <a:srgbClr val="FFCB6B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Application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로 전달합니다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5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Application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는 이 코드를 가지고 </a:t>
            </a:r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Authorization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에 토큰을 발급해달라고 요청합니다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6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Authorization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Access Token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Refresh Token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을 발급해줍니다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이 그림에는 </a:t>
            </a:r>
            <a:r>
              <a:rPr lang="en-US" altLang="ko-KR" b="0" i="0" dirty="0" err="1">
                <a:solidFill>
                  <a:srgbClr val="FFCB6B"/>
                </a:solidFill>
                <a:effectLst/>
                <a:latin typeface="-apple-system"/>
              </a:rPr>
              <a:t>AccessToken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발급만 나와있지만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보안상의 이유로 일반적으로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Refresh Token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도 함께 발급합니다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참고로 이렇게 발급된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Refresh Token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은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Application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에 저장해야 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그래야 이 토큰을 가지고 </a:t>
            </a:r>
            <a:r>
              <a:rPr lang="en-US" altLang="ko-KR" b="0" i="0" dirty="0" err="1">
                <a:solidFill>
                  <a:srgbClr val="FFCB6B"/>
                </a:solidFill>
                <a:effectLst/>
                <a:latin typeface="-apple-system"/>
              </a:rPr>
              <a:t>AccessToken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을 다시 발급받을 수 있기 때문입니다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7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Application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는 발급 받은 토큰을 가지고 </a:t>
            </a:r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Resource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에게 필요한 사용자 정보를 요구합니다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이때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아까 발급받은 </a:t>
            </a:r>
            <a:r>
              <a:rPr lang="en-US" altLang="ko-KR" b="0" i="0" dirty="0" err="1">
                <a:solidFill>
                  <a:srgbClr val="FFCB6B"/>
                </a:solidFill>
                <a:effectLst/>
                <a:latin typeface="-apple-system"/>
              </a:rPr>
              <a:t>AccessToken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을 가지고 요구합니다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8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Resource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은 </a:t>
            </a:r>
            <a:r>
              <a:rPr lang="en-US" altLang="ko-KR" b="0" i="0" dirty="0" err="1">
                <a:solidFill>
                  <a:srgbClr val="FFCB6B"/>
                </a:solidFill>
                <a:effectLst/>
                <a:latin typeface="-apple-system"/>
              </a:rPr>
              <a:t>AccessToken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의 유효성을 판별합니다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유효하다면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사용자가 허가한 개인정보를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Application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에게 전달합니다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이때 받은 정보를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Application Server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에 저장하여 휘뚜루마뚜루 하시면 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753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본격적으로 코드를 통해 알아보겠습니다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9921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이용한 일반회원 인증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/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인가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  <a:p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OAuth2</a:t>
            </a:r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Client</a:t>
            </a:r>
            <a:r>
              <a:rPr lang="ko-KR" altLang="en-US" sz="9600" b="0" i="0" dirty="0" err="1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 이용한 소셜 인증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/</a:t>
            </a:r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인가</a:t>
            </a:r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이렇게 두 파트로 나눠서 진행하도록 하겠습니다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아까 제가 앞에서 설명했던 인증과정 그림과 함께 이해하는 시간을 가질 것이니</a:t>
            </a:r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걱정 말고 따라와주세요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!</a:t>
            </a:r>
          </a:p>
          <a:p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 전에 제가 구현한 코드에 관해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기본적인 배경지식이 있어야 할거 같다는 생각이 들었습니다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그래서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와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관련된 코드 말고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 외의 코드를 핵심적인 부분만 설명하도록 하겠습니다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제가 설명하는 클래스의 필드와 필드명은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자유롭게 바꿔서 사용하시기 바랍니다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88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먼저 의존성입니다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스프링 </a:t>
            </a:r>
            <a:r>
              <a:rPr lang="ko-KR" altLang="en-US" sz="9600" b="0" i="0" dirty="0" err="1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시큐리티는</a:t>
            </a:r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 최신 버전인 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6</a:t>
            </a:r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을 사용한 것이 아닌 </a:t>
            </a:r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  <a:p>
            <a:r>
              <a:rPr lang="ko-KR" altLang="en-US" sz="9600" b="0" i="0" dirty="0" err="1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시큐리티</a:t>
            </a:r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5.7.11</a:t>
            </a:r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을 사용했습니다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그리고 </a:t>
            </a:r>
            <a:r>
              <a:rPr lang="en-US" altLang="ko-KR" sz="9600" b="0" i="0" dirty="0" err="1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 라이브러리는 </a:t>
            </a:r>
            <a:r>
              <a:rPr lang="en-US" altLang="ko-KR" sz="9600" b="0" i="0" dirty="0" err="1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jjwt</a:t>
            </a:r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라는 라이브러리를 사용했습니다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최신버전이 아닌 예전버전을 사용한 이유는 최신 방식으로 설정하고</a:t>
            </a:r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자료를 찾는데 시간이 들기도 하고 </a:t>
            </a:r>
            <a:r>
              <a:rPr lang="ko-KR" altLang="en-US" sz="9600" b="0" i="0" dirty="0" err="1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시큐리티에</a:t>
            </a:r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 관해 이해하는데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,</a:t>
            </a:r>
          </a:p>
          <a:p>
            <a:r>
              <a:rPr lang="ko-KR" altLang="en-US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버전이 중요한 것이 아니고 자료가 많은 예전버전이 낫겠다 싶어서 입니다</a:t>
            </a:r>
            <a:r>
              <a:rPr lang="en-US" altLang="ko-KR" sz="9600" b="0" i="0" dirty="0">
                <a:solidFill>
                  <a:srgbClr val="FFCB6B"/>
                </a:solidFill>
                <a:effectLst/>
                <a:latin typeface="-apple-system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  <a:p>
            <a:endParaRPr lang="en-US" altLang="ko-KR" sz="9600" b="0" i="0" dirty="0">
              <a:solidFill>
                <a:srgbClr val="FFCB6B"/>
              </a:solidFill>
              <a:effectLst/>
              <a:latin typeface="-apple-system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9146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클래스입니다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Username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컬럼은 로그인에 필요한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id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의미합니다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예를들면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이메일 주소 같은 거겠죠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?</a:t>
            </a: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Password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는 로그인에 필요한 비밀번호입니다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Role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은 권한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Authority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의미합니다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현재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Role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에는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Role_USER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와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ROLE_ADMIN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저는 유저당 하나의 권한만 갖도록 했지만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Role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과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간의 연관관계를 풀던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String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값으로 놓던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다양한 방법을 통해 여러 권한을 부여할 수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부분은 알맞게 바꿔서 사용해주세요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0159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다음은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SecurityFilterChain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관한 설정입니다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시간 관계상 필터 설정을 모두 설명해드릴 수 없어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핵심부분만 설명하겠습니다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저희는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기본적으로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이용하여 인증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/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인가를 진행할 것입니다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따라서 위에서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필요없는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필터들을 비활성화해야 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비활성화하는 이유는 구체적으로 언급하지 않겠습니다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다만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특성상 필요 없습니다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궁금하신 분들은 제가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달아놓은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링크를 참고하시기 바랍니다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15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계속해서 필터설정에 관한 것입니다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 Client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사용을 위한 필터 설정입니다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각 필터에 대한 설명은 주석에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달아놓았습니다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필터 설정은 파라미터에 값을 넣음으로써 바꿀 수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여러분의 서비스에 맞게 바꿔서 사용하시기 바랍니다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여기서 저는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authorizationRequestRepository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관한 설정을 변경했습니다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설정을 바꾼 이유는 무상태성을 위해서 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자세한 내용은 핵심이 아니기 때문에 패스하겠습니다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10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successHandler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와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authorizedClientRepository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관한 설정입니다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successHandler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는 인증에 성공했을 때 동작을 수행하는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핸들러입니다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저의 경우 카카오 서버로부터 인증에 성공했을 때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 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사용자가 사용할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AccessToken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과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RefreshToken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을 생성한 후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JSON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으로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반환하기 위해 만들었습니다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authorizedClientRepository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는 카카오로부터 인증이 완료되면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카카오가 제공하는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AccessToken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과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RefreshToken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을 저장하기 위해 사용합니다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자세한 내용은 구현 코드를 보면서 알아보겠습니다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3872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 순서는 다음과 같습니다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큰 틀에서 스프링 </a:t>
            </a:r>
            <a:r>
              <a:rPr kumimoji="1" lang="ko-KR" altLang="en-US" dirty="0" err="1"/>
              <a:t>시큐리티의</a:t>
            </a:r>
            <a:r>
              <a:rPr kumimoji="1" lang="ko-KR" altLang="en-US" dirty="0"/>
              <a:t> 인증</a:t>
            </a:r>
            <a:r>
              <a:rPr kumimoji="1" lang="en-US" altLang="ko-KR" dirty="0"/>
              <a:t>/</a:t>
            </a:r>
            <a:r>
              <a:rPr kumimoji="1" lang="ko-KR" altLang="en-US" dirty="0"/>
              <a:t>인가 과정과 </a:t>
            </a:r>
            <a:endParaRPr kumimoji="1" lang="en-US" altLang="ko-KR" dirty="0"/>
          </a:p>
          <a:p>
            <a:r>
              <a:rPr kumimoji="1" lang="en-US" altLang="ko-KR" dirty="0"/>
              <a:t>Authorization code grant </a:t>
            </a:r>
            <a:r>
              <a:rPr kumimoji="1" lang="ko-KR" altLang="en-US" dirty="0"/>
              <a:t>과정을 알아보고</a:t>
            </a:r>
            <a:endParaRPr kumimoji="1" lang="en-US" altLang="ko-KR" dirty="0"/>
          </a:p>
          <a:p>
            <a:r>
              <a:rPr kumimoji="1" lang="en-US" altLang="ko-KR" dirty="0"/>
              <a:t>JWT,</a:t>
            </a:r>
            <a:r>
              <a:rPr kumimoji="1" lang="ko-KR" altLang="en-US" dirty="0"/>
              <a:t> </a:t>
            </a:r>
            <a:r>
              <a:rPr kumimoji="1" lang="en-US" altLang="ko-KR" dirty="0"/>
              <a:t>OAuth2 client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인증</a:t>
            </a:r>
            <a:r>
              <a:rPr kumimoji="1" lang="en-US" altLang="ko-KR" dirty="0"/>
              <a:t>/</a:t>
            </a:r>
            <a:r>
              <a:rPr kumimoji="1" lang="ko-KR" altLang="en-US" dirty="0"/>
              <a:t>인가 코드를 살펴보겠습니다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2456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다음은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exceptionHandling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403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에러인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accessDenied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가 발생했을 때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어떤 동작을 수행할지 커스텀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핸들러를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등록할 수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&gt;&gt;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마지막으로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필터를 추가했습니다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필터를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UsernamePasswordAuthenticationFilter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이전에 추가했는데요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 이유는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인증이 다른 인증보다 먼저 수행되게 하여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추후 필터들에 의한 불필요한 인증이 발생하지 않기 위해서 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922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마지막으로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생성하는데 있어 필요한 설정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(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속성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)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클래스입니다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저희는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Access 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과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Refresh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을 모두 생성해야 하므로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두 토큰에 대한 설정 값을 부여했습니다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자세한 설정 값은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application.yml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파일을 확인하시면 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0933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이제 본격적으로 코드를 살펴보겠습니다</a:t>
            </a:r>
            <a:r>
              <a:rPr lang="en-US" altLang="ko-KR" sz="24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1989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저희가 앞서 살펴봤던 스프링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시큐리티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인증 과정 순서대로 따라가보겠습니다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일단 유저의 요청이 들어오면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SecurityContextHolder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에서 인증 정보를 확인해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이미 인증된 사용자인지 확인합니다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값이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null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이라면 인증이 안된 상태이고 계속 진행합니다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 다음 토큰이 헤더에 있는지 그리고 그 토큰이 유효한지 확인합니다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만일 토큰이 없거나 유효한 토큰이 아니라면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사용자는 요청한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url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관한 접근권한이 없는 겁니다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895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토큰의 유효성 검증 코드는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객체 안에 들어있습니다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토큰을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파싱하는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것으로 유효성 검증을 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이때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와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secret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필요합니다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secret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은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access 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이냐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refresh token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이냐에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따라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다른 값이 들어가야 제대로 유효성이 검증됩니다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4029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이렇게 모든 사전 검증을 진행한 후 토큰으로부터 사용자 정보를 가져옵니다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여기서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getAuthentication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이란 메소드를 보면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객체를 반환합니다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이것은 아직 인증이 진행되지 않은 유저의 정보가 들어있는 객체입니다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위의 그림에서 오른쪽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해당하는 거죠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추가로 토큰에 권한에 관한 정보도 들어있기 때문에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getAuthorites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통해 토큰에 저장된 권한 정보를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파싱합니다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7212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getAuthentication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메소드에 들어간 토큰은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객체로부터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파싱되어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의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subject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정보를 가져옵니다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여기서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subject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정보는 유저의 로그인 아이디입니다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토큰의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subject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관해 잘 모르신다면 주석의 링크를 참고해주세요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subject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는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객체를 만드는데 사용됩니다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9028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객체는 다음과 같이 되어있습니다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Username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에는 로그인 아이디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accessToken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에는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accessToken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값이 들어갑니다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현재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refreshToken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관한 정보는 없기 때문에 생성자에서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null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을 받았습니다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331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8000" b="0" dirty="0" err="1">
                <a:solidFill>
                  <a:srgbClr val="FFE66D"/>
                </a:solidFill>
                <a:effectLst/>
                <a:latin typeface="Menlo" panose="020B0609030804020204" pitchFamily="49" charset="0"/>
              </a:rPr>
              <a:t>getAuthority</a:t>
            </a:r>
            <a:r>
              <a:rPr lang="ko-KR" altLang="en-US" sz="8000" b="0" i="0" dirty="0">
                <a:solidFill>
                  <a:srgbClr val="D5CED9"/>
                </a:solidFill>
                <a:effectLst/>
                <a:latin typeface="Menlo" panose="020B0609030804020204" pitchFamily="49" charset="0"/>
                <a:ea typeface="+mj-ea"/>
              </a:rPr>
              <a:t>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메소드에 들어간 토큰은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객체로부터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파싱되어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Authority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정보를 가져옵니다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Authority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또한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객체를 만드는데 사용됩니다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39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잠깐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…!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여기서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사용자가 토큰이 아예 없는 경우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그리고 유효한 토큰을 가지고 있는 경우가 나눠집니다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현재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JwtAuthenticationFilter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구현된 코드를 보면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데이터가 일치하는지 검증하지 않고 바로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이라는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상속 객체에 토큰에서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파싱된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값을 넣고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생각해보면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는 데이터가 조작될 수 없습니다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만일 유효하지 않은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가 들어왔다면 파싱조차 제대로 이루어지지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않을거에요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그렇기 때문에 토큰으로부터 데이터가 모두 정상적으로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파싱되었다면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당연히 유효한 값일 겁니다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따라서 필터부분에서는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의한 검증 과정을 제외하고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바로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SecurityContextHolder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인증 데이터를 넣어줬습니다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pPr marL="0" marR="0" lvl="0" indent="0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데이터베이스에 접근할 필요도 없으니 성능상으로도 좀 더 우수하겠죠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?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그렇다면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데이터 검증은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언제하게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될까요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?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324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 번째로 스프링 </a:t>
            </a:r>
            <a:r>
              <a:rPr kumimoji="1" lang="ko-KR" altLang="en-US" dirty="0" err="1"/>
              <a:t>시큐리티의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인증과정입니다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6387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바로 로그인을 할 때 이뤄집니다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위에 코드를 보시면 이메일과 패스워드 값으로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객체를 만들고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값은 아직 인증이 진행되지 않은 아이디와 비밀번호가 들어있는 객체입니다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객체가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authenticationManager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라는 클래스에 들어가는 것을 볼 수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객체에서 유저 검증이 이루어집니다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6385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AuthenticationManager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의 구현체인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ProviderManager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가 빈으로 생성되어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스프링 컨테이너에 의해 관리되도록 만들었습니다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아까 설명할 때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AuthenticationManager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있는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들에 의해 인증이 진행된다고 얘기했죠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?</a:t>
            </a: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ProviderManager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의 생성자로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라는 객체가 주입되고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그렇다면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가 무엇인지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살펴봐야겠네요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7587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객체입니다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라는 인터페이스를 상속하고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AuthenticationProvider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상속해야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AuthenticationManager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의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Provider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로써의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역할을 수행할 수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필드에는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객체와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UserAuthService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가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는 결국 데이터베이스에 있는 값을 가져와 요청으로 들어온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아이디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비밀번호 데이터와 비교하여 검증만 하면 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735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에서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오버라이드한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supports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메소드입니다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메소드는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가 검증을 지원하는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객체 타입을 지정합니다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만일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파라미터에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가 들어오면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true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리턴하고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다른 타입의 객체가 들어오면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false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리턴합니다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False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리턴하면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의해 검증이 진행되지 않습니다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2792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에서 가장 중요한 부분입니다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Authenticate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메소드는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가 파라미터로 들어온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객체를 검증하고 인증 정보를 만드는 과정입니다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저희는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사용자에게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토큰을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발급해줘야하죠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?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사용자 인증이 완료되면 여기서 토큰을 만들어줍니다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더 자세히 알아보도록 합시다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3195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먼저 사용자가 입력한 로그인 정보를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으로부터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가져옵니다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Principal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은 아이디인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email,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credentials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는 비밀번호를 가지고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그리고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userAuthService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의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login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으로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이 두 값을 집어 넣습니다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1291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UserAuthService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의 코드는 다음과 같습니다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저희가 익히 알고 있는 유저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검증코드죠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?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아이디와 비밀번호가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DB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있는 값과 모두 일치하면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찾아낸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객체를 반환합니다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617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이제 다왔습니다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!</a:t>
            </a: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DB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로부터 찾은 유저 객체를 통해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authority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가져오고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정보를 바탕으로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accessToken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과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refreshToken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을 만들어냅니다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아래의 코드는 우리가 아까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JwtAuthenticationFilter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에서 봤던 코드와 똑같습니다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4943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혹시 기억이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안나실까봐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직접 비교해보겠습니다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보이시나요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?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위의 코드에서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5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7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라인과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아래의 코드에서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6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9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라인이 의미상으로 똑같습니다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305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4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번째 라인에 반환된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resultToken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으로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값을 가져오고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 값과 유저 권한을 바탕으로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AuthResponse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Dto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만들어냅니다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들어가는 값을 보면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username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그러니까 로그인 아이디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accessToken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refreshToken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권한 정보가 들어갑니다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565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여러분들은 </a:t>
            </a:r>
            <a:r>
              <a:rPr kumimoji="1" lang="ko-KR" altLang="en-US" b="0" i="0" dirty="0" err="1">
                <a:solidFill>
                  <a:schemeClr val="tx1"/>
                </a:solidFill>
                <a:effectLst/>
                <a:latin typeface="-apple-system"/>
              </a:rPr>
              <a:t>데브코스에서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스프링 </a:t>
            </a:r>
            <a:r>
              <a:rPr kumimoji="1" lang="ko-KR" altLang="en-US" b="0" i="0" dirty="0" err="1">
                <a:solidFill>
                  <a:schemeClr val="tx1"/>
                </a:solidFill>
                <a:effectLst/>
                <a:latin typeface="-apple-system"/>
              </a:rPr>
              <a:t>시큐리티를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공부하면서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이 그림을 한 번쯤 보셨을 겁니다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이 그림에 나타난 과정을 대략적으로 이해하셔야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스프링 </a:t>
            </a:r>
            <a:r>
              <a:rPr kumimoji="1" lang="ko-KR" altLang="en-US" b="0" i="0" dirty="0" err="1">
                <a:solidFill>
                  <a:schemeClr val="tx1"/>
                </a:solidFill>
                <a:effectLst/>
                <a:latin typeface="-apple-system"/>
              </a:rPr>
              <a:t>시큐리티를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이해하고 사용하실 수 있습니다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로그인 방식이 어떤 것이던 스프링 </a:t>
            </a:r>
            <a:r>
              <a:rPr kumimoji="1" lang="ko-KR" altLang="en-US" b="0" i="0" dirty="0" err="1">
                <a:solidFill>
                  <a:schemeClr val="tx1"/>
                </a:solidFill>
                <a:effectLst/>
                <a:latin typeface="-apple-system"/>
              </a:rPr>
              <a:t>시큐리티를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이용한다면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위의 과정을 거치기 때문입니다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그래서 본론에 앞서 위 과정을 큰 틀에서 핵심만 알아보도록 하겠습니다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2832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다음과 같이 회원가입을 진행시켜 테스트했습니다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1533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H2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데이터베이스를 확인해보면 회원가입에 사용했던 정보가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제대로 들어와 있는 것을 확인할 수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90932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회원인증이 정상적으로 완료된 경우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오른쪽과 같이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액세스토큰과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리플래시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토큰이 발급된 것을 확인할 수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04474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</a:t>
            </a:r>
            <a:r>
              <a:rPr kumimoji="1" lang="en-US" altLang="ko-KR" dirty="0"/>
              <a:t>OAuth2 client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인증</a:t>
            </a:r>
            <a:r>
              <a:rPr kumimoji="1" lang="en-US" altLang="ko-KR" dirty="0"/>
              <a:t>/</a:t>
            </a:r>
            <a:r>
              <a:rPr kumimoji="1" lang="ko-KR" altLang="en-US" dirty="0"/>
              <a:t>인가 코드입니다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3744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Clinet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사용하기 앞서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카카오 로그인 기준 다음과 같은 설정을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해야합니다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여기서 중요한 값은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redirect-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uri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스프링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시큐리티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Clinet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는 기본적으로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리다이렉트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URI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빨간 줄을 친 부분으로 제공합니다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저는 기본 설정을 따랐습니다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여기서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registrationId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는 변수로써 여기에 입력된 값을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key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로 해서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provider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와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registration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정보를 가져옵니다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380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카카오 개발자 사이트에서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Redirect URI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다음과 같이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설정해놨는데요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만약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yml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여러 소셜 로그인 정보가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입력되어있다면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registrationId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kakao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가 들어오도록 만들려고 변수처리를 한 것입니다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92976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스프링에서 제공하는 기본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redirect-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uri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가 아니라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커스터마이징하여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사용하고 싶으신 경우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위와 같이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SecurityConfig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들어가셔서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redirectEndPoint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()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baseUri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설정하시면 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81287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successHandler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보겠습니다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필요한 객체는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JWT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와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UserAuthService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여기서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인증이 완료되었을 때 호출되는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핸들러라고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적혀있는데요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인증이 완료되었다는 건 카카오 서버로부터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토큰과 사용자 정보를 받았다는 것을 의미하겠죠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?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8813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즉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위의 그림의 과정에서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6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7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8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번 과정이 모두 완료되었다는 것입니다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이렇게 완료되었을 때 </a:t>
            </a:r>
            <a:r>
              <a:rPr lang="en-US" altLang="ko-KR" b="0" i="0" dirty="0" err="1">
                <a:solidFill>
                  <a:srgbClr val="FFCB6B"/>
                </a:solidFill>
                <a:effectLst/>
                <a:latin typeface="-apple-system"/>
              </a:rPr>
              <a:t>successHandler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는 어떻게 작동할까요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?</a:t>
            </a:r>
          </a:p>
          <a:p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코드를 보겠습니다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381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먼저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7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번째 라인을 보시면 들어온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authentication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객체가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OAuth2AuthenticationToken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인지 확인하고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이란 변수로 캐스팅하고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이렇게 캐스팅된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oauth2Token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을 가지고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authority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정보를 가져오고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 정보를 바탕으로 토큰을 생성해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json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형태로 변형했습니다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그리고 그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json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을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HttpServletResponse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작성하여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HTTP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메시지로 반환합니다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더 자세히 알아보겠습니다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4244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스프링 </a:t>
            </a:r>
            <a:r>
              <a:rPr kumimoji="1" lang="ko-KR" altLang="en-US" b="0" i="0" dirty="0" err="1">
                <a:solidFill>
                  <a:schemeClr val="tx1"/>
                </a:solidFill>
                <a:effectLst/>
                <a:latin typeface="-apple-system"/>
              </a:rPr>
              <a:t>시큐리티는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웹 보안에 필요한 다양한 필터를 가지고 있습니다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이러한 필터들이 체인처럼 연결되어 있기 때문에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,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이를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Filter Chain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이라 부릅니다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이때 인증은 필터 체인 중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 Filter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에서 일어나게 됩니다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먼저 사용자는 서비스에 아이디와 비밀번호를 입력하여 로그인을 합니다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 Filter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는 사용자 </a:t>
            </a:r>
            <a:r>
              <a:rPr kumimoji="1" lang="ko-KR" altLang="en-US" b="0" i="0" dirty="0" err="1">
                <a:solidFill>
                  <a:schemeClr val="tx1"/>
                </a:solidFill>
                <a:effectLst/>
                <a:latin typeface="-apple-system"/>
              </a:rPr>
              <a:t>요청으로부터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입력한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로그인 정보를 바탕으로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객체를 만듭니다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이때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 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객체는 아직 인증이 완료된 정보가 아니란 것을 기억해주세요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806318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OAuth2AuthenticationToken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객체에 관한 코드를 보겠습니다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객체는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OAuth2User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principal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로 가지고 있고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pPr marL="0" marR="0" lvl="0" indent="0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8000" dirty="0" err="1">
                <a:solidFill>
                  <a:srgbClr val="EEFFFF"/>
                </a:solidFill>
                <a:effectLst/>
              </a:rPr>
              <a:t>authorizedClientRegistrationId</a:t>
            </a:r>
            <a:r>
              <a:rPr lang="ko-Kore-KR" altLang="en-US" sz="8000" dirty="0">
                <a:solidFill>
                  <a:srgbClr val="EEFFFF"/>
                </a:solidFill>
                <a:effectLst/>
              </a:rPr>
              <a:t>이란</a:t>
            </a:r>
            <a:r>
              <a:rPr lang="ko-KR" altLang="en-US" sz="8000" dirty="0">
                <a:solidFill>
                  <a:srgbClr val="EEFFFF"/>
                </a:solidFill>
                <a:effectLst/>
              </a:rPr>
              <a:t> </a:t>
            </a:r>
            <a:r>
              <a:rPr lang="en-US" altLang="ko-KR" sz="8000" dirty="0">
                <a:solidFill>
                  <a:srgbClr val="EEFFFF"/>
                </a:solidFill>
                <a:effectLst/>
              </a:rPr>
              <a:t>String</a:t>
            </a:r>
            <a:r>
              <a:rPr lang="ko-KR" altLang="en-US" sz="8000" dirty="0">
                <a:solidFill>
                  <a:srgbClr val="EEFFFF"/>
                </a:solidFill>
                <a:effectLst/>
              </a:rPr>
              <a:t> 값을 가지고 있습니다</a:t>
            </a:r>
            <a:r>
              <a:rPr lang="en-US" altLang="ko-KR" sz="8000" dirty="0">
                <a:solidFill>
                  <a:srgbClr val="EEFFFF"/>
                </a:solidFill>
                <a:effectLst/>
              </a:rPr>
              <a:t>.</a:t>
            </a:r>
          </a:p>
          <a:p>
            <a:pPr marL="0" marR="0" lvl="0" indent="0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0" dirty="0">
                <a:solidFill>
                  <a:srgbClr val="EEFFFF"/>
                </a:solidFill>
                <a:effectLst/>
              </a:rPr>
              <a:t>카카오 인증이 정상적으로 완료되면</a:t>
            </a:r>
            <a:endParaRPr lang="en-US" altLang="ko-KR" sz="8000" dirty="0">
              <a:solidFill>
                <a:srgbClr val="EEFFFF"/>
              </a:solidFill>
              <a:effectLst/>
            </a:endParaRPr>
          </a:p>
          <a:p>
            <a:pPr marL="0" marR="0" lvl="0" indent="0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0" dirty="0">
                <a:solidFill>
                  <a:srgbClr val="EEFFFF"/>
                </a:solidFill>
                <a:effectLst/>
              </a:rPr>
              <a:t>여기에 저희 로그인 </a:t>
            </a:r>
            <a:r>
              <a:rPr lang="en-US" altLang="ko-KR" sz="8000" dirty="0" err="1">
                <a:solidFill>
                  <a:srgbClr val="EEFFFF"/>
                </a:solidFill>
                <a:effectLst/>
              </a:rPr>
              <a:t>url</a:t>
            </a:r>
            <a:r>
              <a:rPr lang="ko-KR" altLang="en-US" sz="8000" dirty="0">
                <a:solidFill>
                  <a:srgbClr val="EEFFFF"/>
                </a:solidFill>
                <a:effectLst/>
              </a:rPr>
              <a:t>에 들어가는 </a:t>
            </a:r>
            <a:r>
              <a:rPr lang="en" altLang="ko-Kore-KR" sz="6600" dirty="0" err="1">
                <a:solidFill>
                  <a:srgbClr val="808080"/>
                </a:solidFill>
                <a:effectLst/>
              </a:rPr>
              <a:t>registrationId</a:t>
            </a:r>
            <a:r>
              <a:rPr lang="ko-KR" altLang="en-US" sz="6600" dirty="0">
                <a:solidFill>
                  <a:srgbClr val="C3CEE3"/>
                </a:solidFill>
                <a:effectLst/>
              </a:rPr>
              <a:t> 값이 들어가게 됩니다</a:t>
            </a:r>
            <a:r>
              <a:rPr lang="en-US" altLang="ko-KR" sz="6600" dirty="0">
                <a:solidFill>
                  <a:srgbClr val="C3CEE3"/>
                </a:solidFill>
                <a:effectLst/>
              </a:rPr>
              <a:t>.</a:t>
            </a:r>
          </a:p>
          <a:p>
            <a:pPr marL="0" marR="0" lvl="0" indent="0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0" dirty="0">
              <a:solidFill>
                <a:srgbClr val="EEFFFF"/>
              </a:solidFill>
              <a:effectLst/>
            </a:endParaRPr>
          </a:p>
          <a:p>
            <a:pPr marL="0" marR="0" lvl="0" indent="0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sz="8000" dirty="0">
              <a:solidFill>
                <a:srgbClr val="C3CEE3"/>
              </a:solidFill>
              <a:effectLst/>
            </a:endParaRP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3513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getAuthority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코드는 쉽습니다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oauth2Token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으로부터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principal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과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registrationId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가져오고 있네요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그리고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userAuthService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의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join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메서드에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principal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값과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registrationId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값을 넣고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이제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userAuthService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의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join 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메서드를 한 번 보겠습니다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4120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메서드에 들어가니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providerId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값을 가지고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findByProviderAndProviderId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메소드에 진입하고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4219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findByProviderAndProviderId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메소드는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provider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지금 예시로는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kakao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그리고 회원의 고유번호인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providerId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가지고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DB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테이블에서 회원정보를 찾고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16364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만일 여기서 사용자 정보가 조회된다면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?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등록된 사용자가 있다고 로그를 찍고 그 사용자에 관한 정보를 반환합니다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20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만일 사용자 정보를 조회하는데 실패했다면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?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그 사용자는 등록되지 않은 사용자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즉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신규 사용자라는 얘기가 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따라서 위와 같은 과정을 거쳐 회원정보를 저장해서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회원가입을 진행합니다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23295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우리는 이 전과정에서 회원 정보가 없다면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회원 가입을 시키고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회원 정보가 존재한다면 이미 존재하는 회원 정보를 가져왔습니다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이제 그 정보에서 추출한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authority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가지고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토큰 발급을 진행한 후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json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형태로 바꿉니다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26303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이제 진짜 마지막입니다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HttpServletResponse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에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JSON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데이터를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Write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합니다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이때 헤더에 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application/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json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이라고 명시해줘야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제대로 인식할 수 있는 거 잊지 않으셨으면 좋겠습니다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79246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이렇게 </a:t>
            </a:r>
            <a:r>
              <a:rPr lang="en-US" altLang="ko-KR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successHandler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를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작성하고 등록하면 위와 같은 결과를 얻으실 수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478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제가 공부하면서 참고했던 자료들입니다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4325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사용자가 입력한 아이디와 비밀번호 정보를 가진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 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객체는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 Manager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에게 전달됩니다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 Manager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는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authenticate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라는 메소드를 제공하는 인터페이스입니다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이 인터페이스는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Provider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Manager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에 의해 구현됩니다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Provider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Manager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는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Provider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라는 객체를 가지고 있습니다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Provider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는 여러 개를 가질 수 있는데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,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이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Provider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의 인증 메소드를 실행하여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에 입력된 정보를 인증합니다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요약하면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 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객체가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en-US" altLang="ko-KR" b="0" i="0" dirty="0" err="1">
                <a:solidFill>
                  <a:schemeClr val="tx1"/>
                </a:solidFill>
                <a:effectLst/>
                <a:latin typeface="-apple-system"/>
              </a:rPr>
              <a:t>AuthenticationProvider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타입의 객체에 전달되고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객체에 담긴 정보를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Provider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객체에 의해 인증을 진행하게 됩니다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오른쪽에 보시면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 Credential Storage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가 보이실 겁니다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이름이 어렵게 </a:t>
            </a:r>
            <a:r>
              <a:rPr kumimoji="1" lang="ko-KR" altLang="en-US" b="0" i="0" dirty="0" err="1">
                <a:solidFill>
                  <a:schemeClr val="tx1"/>
                </a:solidFill>
                <a:effectLst/>
                <a:latin typeface="-apple-system"/>
              </a:rPr>
              <a:t>느껴지실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수 있는데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,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간단하게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MySQL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같은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DB</a:t>
            </a:r>
            <a:r>
              <a:rPr kumimoji="1" lang="ko-KR" altLang="en-US" b="0" i="0" dirty="0" err="1">
                <a:solidFill>
                  <a:schemeClr val="tx1"/>
                </a:solidFill>
                <a:effectLst/>
                <a:latin typeface="-apple-system"/>
              </a:rPr>
              <a:t>라고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생각하면 됩니다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Provider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는 여기에 저장된 회원정보와 비교하여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입력된 데이터가 </a:t>
            </a:r>
            <a:r>
              <a:rPr kumimoji="1" lang="ko-KR" altLang="en-US" b="0" i="0" dirty="0" err="1">
                <a:solidFill>
                  <a:schemeClr val="tx1"/>
                </a:solidFill>
                <a:effectLst/>
                <a:latin typeface="-apple-system"/>
              </a:rPr>
              <a:t>올바른지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확인합니다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658561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이것으로</a:t>
            </a:r>
            <a:r>
              <a:rPr kumimoji="1" lang="en-US" altLang="ko-KR" dirty="0"/>
              <a:t> </a:t>
            </a:r>
          </a:p>
          <a:p>
            <a:r>
              <a:rPr lang="ko-KR" altLang="en-US" sz="24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바로 써먹는 스프링 </a:t>
            </a:r>
            <a:r>
              <a:rPr lang="ko-KR" altLang="en-US" sz="24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시큐리티</a:t>
            </a:r>
            <a:r>
              <a:rPr lang="ko-KR" altLang="en-US" sz="24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" altLang="ko-Kore-KR" sz="24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</a:t>
            </a:r>
            <a:r>
              <a:rPr lang="ko-KR" altLang="en-US" sz="24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24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Client</a:t>
            </a:r>
          </a:p>
          <a:p>
            <a:r>
              <a:rPr kumimoji="1" lang="ko-KR" altLang="en-US" dirty="0"/>
              <a:t>에 관한 발표를 마치겠습니다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18004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974152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DB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테이블은 다음과 같은데요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이 테이블에는 클라이언트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레지스트레이션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아이디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프린서플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네임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엑세스토큰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리플레시토큰에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관한 각종 정보가 들어있습니다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사실 이 테이블은 제가 직접 정의한 테이블은 아니고</a:t>
            </a:r>
            <a:endParaRPr lang="en-US" altLang="ko-KR" sz="9600" b="0" i="0" dirty="0">
              <a:solidFill>
                <a:srgbClr val="D1D2D3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스프링 </a:t>
            </a:r>
            <a:r>
              <a:rPr lang="ko-KR" altLang="en-US" sz="96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시큐리티</a:t>
            </a:r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클라이언트에서 편하게 쓰라고 미리 정의한 테이블입니다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72134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위와 같이 스키마의 위치를 지정해서 편하게 사용하실 수 있습니다</a:t>
            </a:r>
            <a:r>
              <a:rPr lang="en-US" altLang="ko-KR" sz="96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511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거의 다왔습니다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!</a:t>
            </a:r>
          </a:p>
          <a:p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만일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,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Provider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에 의해 인증이 성공했다면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추가적인 인증정보를 추가하여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 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객체를 만들어냅니다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필수적으로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Authority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정보를 </a:t>
            </a:r>
            <a:r>
              <a:rPr kumimoji="1" lang="ko-KR" altLang="en-US" b="0" i="0" dirty="0" err="1">
                <a:solidFill>
                  <a:schemeClr val="tx1"/>
                </a:solidFill>
                <a:effectLst/>
                <a:latin typeface="-apple-system"/>
              </a:rPr>
              <a:t>넣어줘야하는데요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ko-KR" altLang="en-US" b="0" i="0" dirty="0" err="1">
                <a:solidFill>
                  <a:schemeClr val="tx1"/>
                </a:solidFill>
                <a:effectLst/>
                <a:latin typeface="-apple-system"/>
              </a:rPr>
              <a:t>시큐리티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공부를 하면서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ROLE_USER, ROLE_ADMIN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과 같은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권한을 부여하는 것을 보셨을 겁니다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이 정보가 있어야만 권한에 따른 접근이 가능하기 때문에 반드시 넣어줘야 합니다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완전한 인증정보가 있는 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Authentication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은 </a:t>
            </a:r>
            <a:endParaRPr kumimoji="1"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 err="1">
                <a:solidFill>
                  <a:srgbClr val="FFCB6B"/>
                </a:solidFill>
                <a:effectLst/>
              </a:rPr>
              <a:t>SecurityContextHolder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객체</a:t>
            </a:r>
            <a:r>
              <a:rPr kumimoji="1" lang="ko-Kore-KR" altLang="en-US" b="0" i="0" dirty="0">
                <a:solidFill>
                  <a:schemeClr val="tx1"/>
                </a:solidFill>
                <a:effectLst/>
                <a:latin typeface="-apple-system"/>
              </a:rPr>
              <a:t>에</a:t>
            </a:r>
            <a:r>
              <a:rPr kumimoji="1"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저장됩니다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 객체는 인증 결과를 저장하는 객체인데요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ECECEC"/>
              </a:solidFill>
              <a:effectLst/>
              <a:latin typeface="-apple-system"/>
            </a:endParaRP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전역적으로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사용가능합니다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ECECEC"/>
              </a:solidFill>
              <a:effectLst/>
              <a:latin typeface="-apple-system"/>
            </a:endParaRP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전역적으로 사용 가능한 이유는 </a:t>
            </a:r>
            <a:endParaRPr lang="en-US" altLang="ko-KR" b="0" i="0" dirty="0">
              <a:solidFill>
                <a:srgbClr val="ECECEC"/>
              </a:solidFill>
              <a:effectLst/>
              <a:latin typeface="-apple-system"/>
            </a:endParaRP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기본적으로 스레드 별로 이 객체를 따로 갖고 있기 때문인데요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이에 대한 자세한 설명은 패스하겠습니다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ECECEC"/>
              </a:solidFill>
              <a:effectLst/>
              <a:latin typeface="-apple-system"/>
            </a:endParaRP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다만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이 객체가 완전한 인증 정보를 저장하고 있다는 것만 기억해주세요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4378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어떤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객체에서든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</a:t>
            </a:r>
            <a:r>
              <a:rPr lang="en" altLang="ko-Kore-KR" dirty="0" err="1">
                <a:solidFill>
                  <a:srgbClr val="FFCB6B"/>
                </a:solidFill>
                <a:effectLst/>
              </a:rPr>
              <a:t>SecurityContextHolder</a:t>
            </a:r>
            <a:r>
              <a:rPr lang="ko-KR" altLang="en-US" dirty="0">
                <a:solidFill>
                  <a:srgbClr val="FFCB6B"/>
                </a:solidFill>
                <a:effectLst/>
              </a:rPr>
              <a:t>에 접근할 수 있지만</a:t>
            </a:r>
            <a:r>
              <a:rPr lang="en-US" altLang="ko-KR" dirty="0">
                <a:solidFill>
                  <a:srgbClr val="FFCB6B"/>
                </a:solidFill>
                <a:effectLst/>
              </a:rPr>
              <a:t>,</a:t>
            </a: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ore-KR" altLang="en-US" b="0" i="0" dirty="0">
                <a:solidFill>
                  <a:srgbClr val="FFCB6B"/>
                </a:solidFill>
                <a:effectLst/>
                <a:latin typeface="-apple-system"/>
              </a:rPr>
              <a:t>저희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인증 과정의 주체는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Authentication Filter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그래서 위의 모든 과정이 끝나면 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Authentication Filter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에서 </a:t>
            </a:r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 err="1">
                <a:solidFill>
                  <a:srgbClr val="FFCB6B"/>
                </a:solidFill>
                <a:effectLst/>
              </a:rPr>
              <a:t>SecurityContextHolder</a:t>
            </a:r>
            <a:r>
              <a:rPr lang="ko-KR" altLang="en-US" dirty="0">
                <a:solidFill>
                  <a:srgbClr val="FFCB6B"/>
                </a:solidFill>
                <a:effectLst/>
              </a:rPr>
              <a:t>에 인증정보를 넣어주고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+mj-lt"/>
              </a:rPr>
              <a:t> 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다음 필터로 진행합니다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만일 인증과정 중 인증요청한 데이터가 불일치하는 경우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,</a:t>
            </a: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Authentication Exception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이 발생하여 인증에 실패하게 됩니다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FFCB6B"/>
                </a:solidFill>
                <a:effectLst/>
                <a:latin typeface="-apple-system"/>
              </a:rPr>
              <a:t>복잡해보이지만</a:t>
            </a: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 생각보다 별거 없다고 생각해주세요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!</a:t>
            </a: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결국 요청한 데이터가 일치하는지 판단하고 </a:t>
            </a:r>
            <a:endParaRPr lang="en-US" altLang="ko-KR" b="0" i="0" dirty="0">
              <a:solidFill>
                <a:srgbClr val="FFCB6B"/>
              </a:solidFill>
              <a:effectLst/>
              <a:latin typeface="-apple-system"/>
            </a:endParaRPr>
          </a:p>
          <a:p>
            <a:pPr marL="0" marR="0" lvl="0" indent="0" algn="l" defTabSz="18929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FFCB6B"/>
                </a:solidFill>
                <a:effectLst/>
                <a:latin typeface="-apple-system"/>
              </a:rPr>
              <a:t>일치한다면 권한 정보를 추가로 더 넣어주는 것 뿐입니다</a:t>
            </a:r>
            <a:r>
              <a:rPr lang="en-US" altLang="ko-KR" b="0" i="0" dirty="0">
                <a:solidFill>
                  <a:srgbClr val="FFCB6B"/>
                </a:solidFill>
                <a:effectLst/>
                <a:latin typeface="-apple-system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377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다음은 </a:t>
            </a:r>
            <a:r>
              <a:rPr kumimoji="1" lang="en-US" altLang="ko-KR" dirty="0"/>
              <a:t>authorization code grant</a:t>
            </a:r>
            <a:r>
              <a:rPr kumimoji="1" lang="ko-KR" altLang="en-US" dirty="0"/>
              <a:t>에 관한 설명입니다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26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내용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본문 첫 번째 줄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016000" y="10879243"/>
            <a:ext cx="5179419" cy="457411"/>
          </a:xfrm>
          <a:prstGeom prst="rect">
            <a:avLst/>
          </a:prstGeom>
        </p:spPr>
        <p:txBody>
          <a:bodyPr/>
          <a:lstStyle>
            <a:lvl1pPr marL="4346" indent="-4346" defTabSz="689884">
              <a:lnSpc>
                <a:spcPct val="100000"/>
              </a:lnSpc>
              <a:defRPr sz="1840"/>
            </a:lvl1pPr>
            <a:lvl2pPr marL="4346" indent="185691" defTabSz="689884">
              <a:lnSpc>
                <a:spcPct val="100000"/>
              </a:lnSpc>
              <a:defRPr sz="1840"/>
            </a:lvl2pPr>
            <a:lvl3pPr marL="4346" indent="375729" defTabSz="689884">
              <a:lnSpc>
                <a:spcPct val="100000"/>
              </a:lnSpc>
              <a:defRPr sz="1840"/>
            </a:lvl3pPr>
            <a:lvl4pPr marL="4346" indent="565766" defTabSz="689884">
              <a:lnSpc>
                <a:spcPct val="100000"/>
              </a:lnSpc>
              <a:defRPr sz="1840"/>
            </a:lvl4pPr>
            <a:lvl5pPr marL="4346" indent="755804" defTabSz="689884">
              <a:lnSpc>
                <a:spcPct val="100000"/>
              </a:lnSpc>
              <a:defRPr sz="1840"/>
            </a:lvl5pPr>
          </a:lstStyle>
          <a:p>
            <a:r>
              <a:t>소속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016000" y="11580307"/>
            <a:ext cx="5179419" cy="457411"/>
          </a:xfrm>
          <a:prstGeom prst="rect">
            <a:avLst/>
          </a:prstGeom>
        </p:spPr>
        <p:txBody>
          <a:bodyPr/>
          <a:lstStyle>
            <a:lvl1pPr marL="4346" indent="-4346" defTabSz="689884">
              <a:lnSpc>
                <a:spcPct val="100000"/>
              </a:lnSpc>
              <a:defRPr sz="1840"/>
            </a:lvl1pPr>
            <a:lvl2pPr marL="4346" indent="185691" defTabSz="689884">
              <a:lnSpc>
                <a:spcPct val="100000"/>
              </a:lnSpc>
              <a:defRPr sz="1840"/>
            </a:lvl2pPr>
            <a:lvl3pPr marL="4346" indent="375729" defTabSz="689884">
              <a:lnSpc>
                <a:spcPct val="100000"/>
              </a:lnSpc>
              <a:defRPr sz="1840"/>
            </a:lvl3pPr>
            <a:lvl4pPr marL="4346" indent="565766" defTabSz="689884">
              <a:lnSpc>
                <a:spcPct val="100000"/>
              </a:lnSpc>
              <a:defRPr sz="1840"/>
            </a:lvl4pPr>
            <a:lvl5pPr marL="4346" indent="755804" defTabSz="689884">
              <a:lnSpc>
                <a:spcPct val="100000"/>
              </a:lnSpc>
              <a:defRPr sz="1840"/>
            </a:lvl5pPr>
          </a:lstStyle>
          <a:p>
            <a:r>
              <a:t>성함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본문 첫 번째 줄…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016000" y="12281371"/>
            <a:ext cx="5179419" cy="457411"/>
          </a:xfrm>
          <a:prstGeom prst="rect">
            <a:avLst/>
          </a:prstGeom>
        </p:spPr>
        <p:txBody>
          <a:bodyPr/>
          <a:lstStyle>
            <a:lvl1pPr marL="4346" indent="-4346" defTabSz="689884">
              <a:lnSpc>
                <a:spcPct val="100000"/>
              </a:lnSpc>
              <a:defRPr sz="1840"/>
            </a:lvl1pPr>
            <a:lvl2pPr marL="4346" indent="185691" defTabSz="689884">
              <a:lnSpc>
                <a:spcPct val="100000"/>
              </a:lnSpc>
              <a:defRPr sz="1840"/>
            </a:lvl2pPr>
            <a:lvl3pPr marL="4346" indent="375729" defTabSz="689884">
              <a:lnSpc>
                <a:spcPct val="100000"/>
              </a:lnSpc>
              <a:defRPr sz="1840"/>
            </a:lvl3pPr>
            <a:lvl4pPr marL="4346" indent="565766" defTabSz="689884">
              <a:lnSpc>
                <a:spcPct val="100000"/>
              </a:lnSpc>
              <a:defRPr sz="1840"/>
            </a:lvl4pPr>
            <a:lvl5pPr marL="4346" indent="755804" defTabSz="689884">
              <a:lnSpc>
                <a:spcPct val="100000"/>
              </a:lnSpc>
              <a:defRPr sz="1840"/>
            </a:lvl5pPr>
          </a:lstStyle>
          <a:p>
            <a:r>
              <a:t>연락처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목차">
    <p:bg>
      <p:bgPr>
        <a:solidFill>
          <a:srgbClr val="202B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30" descr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839" y="1543339"/>
            <a:ext cx="3244731" cy="45741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Contents"/>
          <p:cNvSpPr txBox="1">
            <a:spLocks noGrp="1"/>
          </p:cNvSpPr>
          <p:nvPr>
            <p:ph type="title" hasCustomPrompt="1"/>
          </p:nvPr>
        </p:nvSpPr>
        <p:spPr>
          <a:xfrm>
            <a:off x="3728738" y="3477627"/>
            <a:ext cx="16958338" cy="148438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Contents</a:t>
            </a:r>
          </a:p>
        </p:txBody>
      </p:sp>
      <p:sp>
        <p:nvSpPr>
          <p:cNvPr id="45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80406" y="5604645"/>
            <a:ext cx="16896634" cy="7089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90000"/>
              </a:lnSpc>
              <a:spcBef>
                <a:spcPts val="1800"/>
              </a:spcBef>
              <a:defRPr sz="5000"/>
            </a:lvl1pPr>
            <a:lvl2pPr marL="0" indent="475092" algn="ctr">
              <a:lnSpc>
                <a:spcPct val="90000"/>
              </a:lnSpc>
              <a:spcBef>
                <a:spcPts val="1800"/>
              </a:spcBef>
              <a:defRPr sz="5000"/>
            </a:lvl2pPr>
            <a:lvl3pPr marL="0" indent="950188" algn="ctr">
              <a:lnSpc>
                <a:spcPct val="90000"/>
              </a:lnSpc>
              <a:spcBef>
                <a:spcPts val="1800"/>
              </a:spcBef>
              <a:defRPr sz="5000"/>
            </a:lvl3pPr>
            <a:lvl4pPr marL="0" indent="1425281" algn="ctr">
              <a:lnSpc>
                <a:spcPct val="90000"/>
              </a:lnSpc>
              <a:spcBef>
                <a:spcPts val="1800"/>
              </a:spcBef>
              <a:defRPr sz="5000"/>
            </a:lvl4pPr>
            <a:lvl5pPr marL="0" indent="1900376" algn="ctr">
              <a:lnSpc>
                <a:spcPct val="90000"/>
              </a:lnSpc>
              <a:spcBef>
                <a:spcPts val="1800"/>
              </a:spcBef>
              <a:defRPr sz="5000"/>
            </a:lvl5pPr>
          </a:lstStyle>
          <a:p>
            <a:r>
              <a:t>목차 리스트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지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선 연결선[R] 6"/>
          <p:cNvSpPr/>
          <p:nvPr/>
        </p:nvSpPr>
        <p:spPr>
          <a:xfrm>
            <a:off x="1016000" y="1183193"/>
            <a:ext cx="22352001" cy="1"/>
          </a:xfrm>
          <a:prstGeom prst="line">
            <a:avLst/>
          </a:prstGeom>
          <a:ln w="3175">
            <a:solidFill>
              <a:srgbClr val="778FAE"/>
            </a:solidFill>
            <a:miter/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54" name="내용을 입력하세요.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015726" y="3567846"/>
            <a:ext cx="22352550" cy="5850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defRPr sz="2200">
                <a:solidFill>
                  <a:srgbClr val="000000"/>
                </a:solidFill>
              </a:defRPr>
            </a:lvl1pPr>
          </a:lstStyle>
          <a:p>
            <a:r>
              <a:t>내용을 입력하세요.</a:t>
            </a:r>
          </a:p>
        </p:txBody>
      </p:sp>
      <p:sp>
        <p:nvSpPr>
          <p:cNvPr id="55" name="본문 첫 번째 줄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015724" y="2487022"/>
            <a:ext cx="22352552" cy="611725"/>
          </a:xfrm>
          <a:prstGeom prst="rect">
            <a:avLst/>
          </a:prstGeom>
        </p:spPr>
        <p:txBody>
          <a:bodyPr lIns="0" tIns="0" rIns="0" bIns="0"/>
          <a:lstStyle>
            <a:lvl1pPr marL="0" indent="0" defTabSz="689884">
              <a:lnSpc>
                <a:spcPct val="90000"/>
              </a:lnSpc>
              <a:spcBef>
                <a:spcPts val="700"/>
              </a:spcBef>
              <a:defRPr sz="880">
                <a:solidFill>
                  <a:srgbClr val="5F7F90"/>
                </a:solidFill>
              </a:defRPr>
            </a:lvl1pPr>
            <a:lvl2pPr marL="0" indent="190037" defTabSz="689884">
              <a:lnSpc>
                <a:spcPct val="90000"/>
              </a:lnSpc>
              <a:spcBef>
                <a:spcPts val="700"/>
              </a:spcBef>
              <a:defRPr sz="880">
                <a:solidFill>
                  <a:srgbClr val="5F7F90"/>
                </a:solidFill>
              </a:defRPr>
            </a:lvl2pPr>
            <a:lvl3pPr marL="0" indent="380075" defTabSz="689884">
              <a:lnSpc>
                <a:spcPct val="90000"/>
              </a:lnSpc>
              <a:spcBef>
                <a:spcPts val="700"/>
              </a:spcBef>
              <a:defRPr sz="880">
                <a:solidFill>
                  <a:srgbClr val="5F7F90"/>
                </a:solidFill>
              </a:defRPr>
            </a:lvl3pPr>
            <a:lvl4pPr marL="0" indent="570112" defTabSz="689884">
              <a:lnSpc>
                <a:spcPct val="90000"/>
              </a:lnSpc>
              <a:spcBef>
                <a:spcPts val="700"/>
              </a:spcBef>
              <a:defRPr sz="880">
                <a:solidFill>
                  <a:srgbClr val="5F7F90"/>
                </a:solidFill>
              </a:defRPr>
            </a:lvl4pPr>
            <a:lvl5pPr marL="0" indent="760150" defTabSz="689884">
              <a:lnSpc>
                <a:spcPct val="90000"/>
              </a:lnSpc>
              <a:spcBef>
                <a:spcPts val="700"/>
              </a:spcBef>
              <a:defRPr sz="880">
                <a:solidFill>
                  <a:srgbClr val="5F7F90"/>
                </a:solidFill>
              </a:defRPr>
            </a:lvl5pPr>
          </a:lstStyle>
          <a:p>
            <a:r>
              <a:t>타이틀에 관련된 간략한 설명 문구 등 기타 내용 입력하세요.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타이틀을 입력하세요."/>
          <p:cNvSpPr txBox="1">
            <a:spLocks noGrp="1"/>
          </p:cNvSpPr>
          <p:nvPr>
            <p:ph type="title" hasCustomPrompt="1"/>
          </p:nvPr>
        </p:nvSpPr>
        <p:spPr>
          <a:xfrm>
            <a:off x="1015724" y="1614530"/>
            <a:ext cx="22352552" cy="7994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defRPr sz="3800">
                <a:solidFill>
                  <a:srgbClr val="202B3D"/>
                </a:solidFill>
              </a:defRPr>
            </a:lvl1pPr>
          </a:lstStyle>
          <a:p>
            <a:r>
              <a:t>타이틀을 입력하세요.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17138" y="624577"/>
            <a:ext cx="18919220" cy="39385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defRPr sz="4200">
                <a:solidFill>
                  <a:srgbClr val="202B3D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  <a:lvl2pPr marL="0" indent="475092">
              <a:lnSpc>
                <a:spcPct val="90000"/>
              </a:lnSpc>
              <a:defRPr sz="4200">
                <a:solidFill>
                  <a:srgbClr val="202B3D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2pPr>
            <a:lvl3pPr marL="0" indent="950188">
              <a:lnSpc>
                <a:spcPct val="90000"/>
              </a:lnSpc>
              <a:defRPr sz="4200">
                <a:solidFill>
                  <a:srgbClr val="202B3D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3pPr>
            <a:lvl4pPr marL="0" indent="1425281">
              <a:lnSpc>
                <a:spcPct val="90000"/>
              </a:lnSpc>
              <a:defRPr sz="4200">
                <a:solidFill>
                  <a:srgbClr val="202B3D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4pPr>
            <a:lvl5pPr marL="0" indent="1900376">
              <a:lnSpc>
                <a:spcPct val="90000"/>
              </a:lnSpc>
              <a:defRPr sz="4200">
                <a:solidFill>
                  <a:srgbClr val="202B3D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5pPr>
          </a:lstStyle>
          <a:p>
            <a:r>
              <a:t>강의 제목 혹은 현재 목차를 입력하세요.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109485" y="659790"/>
            <a:ext cx="238253" cy="304801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37485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9" name="그림 개체 틀 18"/>
          <p:cNvSpPr>
            <a:spLocks noGrp="1"/>
          </p:cNvSpPr>
          <p:nvPr>
            <p:ph type="pic" sz="half" idx="23"/>
          </p:nvPr>
        </p:nvSpPr>
        <p:spPr>
          <a:xfrm>
            <a:off x="1016000" y="6378449"/>
            <a:ext cx="10985500" cy="6306295"/>
          </a:xfrm>
          <a:prstGeom prst="rect">
            <a:avLst/>
          </a:prstGeom>
          <a:ln w="3175">
            <a:solidFill>
              <a:srgbClr val="B3C0CC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그림 개체 틀 18"/>
          <p:cNvSpPr>
            <a:spLocks noGrp="1"/>
          </p:cNvSpPr>
          <p:nvPr>
            <p:ph type="pic" sz="half" idx="24"/>
          </p:nvPr>
        </p:nvSpPr>
        <p:spPr>
          <a:xfrm>
            <a:off x="12377136" y="6378449"/>
            <a:ext cx="10985501" cy="6306295"/>
          </a:xfrm>
          <a:prstGeom prst="rect">
            <a:avLst/>
          </a:prstGeom>
          <a:ln w="3175">
            <a:solidFill>
              <a:srgbClr val="B3C0CC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감사합니다 등의 마무리 문구"/>
          <p:cNvSpPr txBox="1">
            <a:spLocks noGrp="1"/>
          </p:cNvSpPr>
          <p:nvPr>
            <p:ph type="title" hasCustomPrompt="1"/>
          </p:nvPr>
        </p:nvSpPr>
        <p:spPr>
          <a:xfrm>
            <a:off x="1016000" y="2770924"/>
            <a:ext cx="16958337" cy="321039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r>
              <a:t>감사합니다 등의 마무리 문구</a:t>
            </a:r>
          </a:p>
        </p:txBody>
      </p:sp>
      <p:pic>
        <p:nvPicPr>
          <p:cNvPr id="83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494" y="10726445"/>
            <a:ext cx="615995" cy="65344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extBox 1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9646595" y="11715056"/>
            <a:ext cx="3714894" cy="34290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r" defTabSz="1829543">
              <a:lnSpc>
                <a:spcPct val="90000"/>
              </a:lnSpc>
              <a:spcBef>
                <a:spcPts val="1900"/>
              </a:spcBef>
              <a:defRPr sz="1800"/>
            </a:lvl1pPr>
          </a:lstStyle>
          <a:p>
            <a:r>
              <a:t>소속</a:t>
            </a:r>
          </a:p>
        </p:txBody>
      </p:sp>
      <p:sp>
        <p:nvSpPr>
          <p:cNvPr id="85" name="TextBox 21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9646595" y="12111634"/>
            <a:ext cx="3714894" cy="34290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r" defTabSz="1829543">
              <a:lnSpc>
                <a:spcPct val="90000"/>
              </a:lnSpc>
              <a:spcBef>
                <a:spcPts val="1900"/>
              </a:spcBef>
              <a:defRPr sz="1800"/>
            </a:lvl1pPr>
          </a:lstStyle>
          <a:p>
            <a:r>
              <a:t>성함</a:t>
            </a:r>
          </a:p>
        </p:txBody>
      </p:sp>
      <p:sp>
        <p:nvSpPr>
          <p:cNvPr id="86" name="TextBox 22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9646595" y="12644767"/>
            <a:ext cx="3714894" cy="30480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r" defTabSz="1829543">
              <a:lnSpc>
                <a:spcPct val="90000"/>
              </a:lnSpc>
              <a:spcBef>
                <a:spcPts val="1900"/>
              </a:spcBef>
              <a:defRPr sz="1600">
                <a:solidFill>
                  <a:srgbClr val="838E97"/>
                </a:solidFill>
              </a:defRPr>
            </a:lvl1pPr>
          </a:lstStyle>
          <a:p>
            <a:r>
              <a:t>연락처</a:t>
            </a:r>
          </a:p>
        </p:txBody>
      </p:sp>
      <p:sp>
        <p:nvSpPr>
          <p:cNvPr id="8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016000" y="2757539"/>
            <a:ext cx="22352000" cy="1484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2987" tIns="82987" rIns="82987" bIns="82987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016000" y="4695914"/>
            <a:ext cx="22352000" cy="3978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2987" tIns="82987" rIns="82987" bIns="82987">
            <a:normAutofit/>
          </a:bodyPr>
          <a:lstStyle/>
          <a:p>
            <a:r>
              <a:t>프레젠테이션 내용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직선 연결선[R] 12"/>
          <p:cNvSpPr/>
          <p:nvPr/>
        </p:nvSpPr>
        <p:spPr>
          <a:xfrm>
            <a:off x="1016000" y="11504584"/>
            <a:ext cx="5076080" cy="1"/>
          </a:xfrm>
          <a:prstGeom prst="line">
            <a:avLst/>
          </a:prstGeom>
          <a:ln w="12700">
            <a:solidFill>
              <a:srgbClr val="37485D"/>
            </a:solidFill>
            <a:miter/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5" name="직선 연결선[R] 13"/>
          <p:cNvSpPr/>
          <p:nvPr/>
        </p:nvSpPr>
        <p:spPr>
          <a:xfrm>
            <a:off x="1016000" y="10803521"/>
            <a:ext cx="5076080" cy="1"/>
          </a:xfrm>
          <a:prstGeom prst="line">
            <a:avLst/>
          </a:prstGeom>
          <a:ln w="12700">
            <a:solidFill>
              <a:srgbClr val="37485D"/>
            </a:solidFill>
            <a:miter/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6" name="직선 연결선[R] 14"/>
          <p:cNvSpPr/>
          <p:nvPr/>
        </p:nvSpPr>
        <p:spPr>
          <a:xfrm>
            <a:off x="1016000" y="12205648"/>
            <a:ext cx="5076080" cy="1"/>
          </a:xfrm>
          <a:prstGeom prst="line">
            <a:avLst/>
          </a:prstGeom>
          <a:ln w="12700">
            <a:solidFill>
              <a:srgbClr val="37485D"/>
            </a:solidFill>
            <a:miter/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7" name="직선 연결선[R] 15"/>
          <p:cNvSpPr/>
          <p:nvPr/>
        </p:nvSpPr>
        <p:spPr>
          <a:xfrm>
            <a:off x="1016000" y="12906712"/>
            <a:ext cx="5076080" cy="1"/>
          </a:xfrm>
          <a:prstGeom prst="line">
            <a:avLst/>
          </a:prstGeom>
          <a:ln w="12700">
            <a:solidFill>
              <a:srgbClr val="37485D"/>
            </a:solidFill>
            <a:miter/>
          </a:ln>
        </p:spPr>
        <p:txBody>
          <a:bodyPr lIns="82987" tIns="82987" rIns="82987" bIns="82987"/>
          <a:lstStyle/>
          <a:p>
            <a:endParaRPr/>
          </a:p>
        </p:txBody>
      </p:sp>
      <p:pic>
        <p:nvPicPr>
          <p:cNvPr id="8" name="그림 16" descr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718791"/>
            <a:ext cx="3244731" cy="45741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선 연결선[R] 11"/>
          <p:cNvSpPr/>
          <p:nvPr/>
        </p:nvSpPr>
        <p:spPr>
          <a:xfrm>
            <a:off x="1016000" y="11504584"/>
            <a:ext cx="5076080" cy="1"/>
          </a:xfrm>
          <a:prstGeom prst="line">
            <a:avLst/>
          </a:prstGeom>
          <a:ln w="12700">
            <a:solidFill>
              <a:srgbClr val="37485D"/>
            </a:solidFill>
            <a:miter/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10" name="직선 연결선[R] 17"/>
          <p:cNvSpPr/>
          <p:nvPr/>
        </p:nvSpPr>
        <p:spPr>
          <a:xfrm>
            <a:off x="1016000" y="10803521"/>
            <a:ext cx="5076080" cy="1"/>
          </a:xfrm>
          <a:prstGeom prst="line">
            <a:avLst/>
          </a:prstGeom>
          <a:ln w="12700">
            <a:solidFill>
              <a:srgbClr val="37485D"/>
            </a:solidFill>
            <a:miter/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11" name="직선 연결선[R] 18"/>
          <p:cNvSpPr/>
          <p:nvPr/>
        </p:nvSpPr>
        <p:spPr>
          <a:xfrm>
            <a:off x="1016000" y="12205648"/>
            <a:ext cx="5076080" cy="1"/>
          </a:xfrm>
          <a:prstGeom prst="line">
            <a:avLst/>
          </a:prstGeom>
          <a:ln w="12700">
            <a:solidFill>
              <a:srgbClr val="37485D"/>
            </a:solidFill>
            <a:miter/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12" name="직선 연결선[R] 19"/>
          <p:cNvSpPr/>
          <p:nvPr/>
        </p:nvSpPr>
        <p:spPr>
          <a:xfrm>
            <a:off x="1016000" y="12906712"/>
            <a:ext cx="5076080" cy="1"/>
          </a:xfrm>
          <a:prstGeom prst="line">
            <a:avLst/>
          </a:prstGeom>
          <a:ln w="12700">
            <a:solidFill>
              <a:srgbClr val="37485D"/>
            </a:solidFill>
            <a:miter/>
          </a:ln>
        </p:spPr>
        <p:txBody>
          <a:bodyPr lIns="82987" tIns="82987" rIns="82987" bIns="82987"/>
          <a:lstStyle/>
          <a:p>
            <a:endParaRPr/>
          </a:p>
        </p:txBody>
      </p:sp>
      <p:pic>
        <p:nvPicPr>
          <p:cNvPr id="13" name="그림 20" descr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718791"/>
            <a:ext cx="3244731" cy="45741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87327" y="12347575"/>
            <a:ext cx="4265408" cy="730251"/>
          </a:xfrm>
          <a:prstGeom prst="rect">
            <a:avLst/>
          </a:prstGeom>
          <a:ln w="12700">
            <a:miter lim="400000"/>
          </a:ln>
        </p:spPr>
        <p:txBody>
          <a:bodyPr wrap="none" lIns="82987" tIns="82987" rIns="82987" bIns="82987" anchor="ctr">
            <a:spAutoFit/>
          </a:bodyPr>
          <a:lstStyle>
            <a:lvl1pPr algn="r"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Noto Sans KR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</p:sldLayoutIdLst>
  <p:transition spd="med"/>
  <p:txStyles>
    <p:titleStyle>
      <a:lvl1pPr marL="10865" marR="0" indent="-10865" algn="l" defTabSz="17247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3F3F8"/>
          </a:solidFill>
          <a:uFillTx/>
          <a:latin typeface="Noto Sans KR Bold"/>
          <a:ea typeface="Noto Sans KR Bold"/>
          <a:cs typeface="Noto Sans KR Bold"/>
          <a:sym typeface="Noto Sans KR Bold"/>
        </a:defRPr>
      </a:lvl1pPr>
      <a:lvl2pPr marL="10865" marR="0" indent="-10865" algn="l" defTabSz="17247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3F3F8"/>
          </a:solidFill>
          <a:uFillTx/>
          <a:latin typeface="Noto Sans KR Bold"/>
          <a:ea typeface="Noto Sans KR Bold"/>
          <a:cs typeface="Noto Sans KR Bold"/>
          <a:sym typeface="Noto Sans KR Bold"/>
        </a:defRPr>
      </a:lvl2pPr>
      <a:lvl3pPr marL="10865" marR="0" indent="-10865" algn="l" defTabSz="17247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3F3F8"/>
          </a:solidFill>
          <a:uFillTx/>
          <a:latin typeface="Noto Sans KR Bold"/>
          <a:ea typeface="Noto Sans KR Bold"/>
          <a:cs typeface="Noto Sans KR Bold"/>
          <a:sym typeface="Noto Sans KR Bold"/>
        </a:defRPr>
      </a:lvl3pPr>
      <a:lvl4pPr marL="10865" marR="0" indent="-10865" algn="l" defTabSz="17247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3F3F8"/>
          </a:solidFill>
          <a:uFillTx/>
          <a:latin typeface="Noto Sans KR Bold"/>
          <a:ea typeface="Noto Sans KR Bold"/>
          <a:cs typeface="Noto Sans KR Bold"/>
          <a:sym typeface="Noto Sans KR Bold"/>
        </a:defRPr>
      </a:lvl4pPr>
      <a:lvl5pPr marL="10865" marR="0" indent="-10865" algn="l" defTabSz="17247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3F3F8"/>
          </a:solidFill>
          <a:uFillTx/>
          <a:latin typeface="Noto Sans KR Bold"/>
          <a:ea typeface="Noto Sans KR Bold"/>
          <a:cs typeface="Noto Sans KR Bold"/>
          <a:sym typeface="Noto Sans KR Bold"/>
        </a:defRPr>
      </a:lvl5pPr>
      <a:lvl6pPr marL="10865" marR="0" indent="-10865" algn="l" defTabSz="17247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3F3F8"/>
          </a:solidFill>
          <a:uFillTx/>
          <a:latin typeface="Noto Sans KR Bold"/>
          <a:ea typeface="Noto Sans KR Bold"/>
          <a:cs typeface="Noto Sans KR Bold"/>
          <a:sym typeface="Noto Sans KR Bold"/>
        </a:defRPr>
      </a:lvl6pPr>
      <a:lvl7pPr marL="10865" marR="0" indent="-10865" algn="l" defTabSz="17247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3F3F8"/>
          </a:solidFill>
          <a:uFillTx/>
          <a:latin typeface="Noto Sans KR Bold"/>
          <a:ea typeface="Noto Sans KR Bold"/>
          <a:cs typeface="Noto Sans KR Bold"/>
          <a:sym typeface="Noto Sans KR Bold"/>
        </a:defRPr>
      </a:lvl7pPr>
      <a:lvl8pPr marL="10865" marR="0" indent="-10865" algn="l" defTabSz="17247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3F3F8"/>
          </a:solidFill>
          <a:uFillTx/>
          <a:latin typeface="Noto Sans KR Bold"/>
          <a:ea typeface="Noto Sans KR Bold"/>
          <a:cs typeface="Noto Sans KR Bold"/>
          <a:sym typeface="Noto Sans KR Bold"/>
        </a:defRPr>
      </a:lvl8pPr>
      <a:lvl9pPr marL="10865" marR="0" indent="-10865" algn="l" defTabSz="17247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3F3F8"/>
          </a:solidFill>
          <a:uFillTx/>
          <a:latin typeface="Noto Sans KR Bold"/>
          <a:ea typeface="Noto Sans KR Bold"/>
          <a:cs typeface="Noto Sans KR Bold"/>
          <a:sym typeface="Noto Sans KR Bold"/>
        </a:defRPr>
      </a:lvl9pPr>
    </p:titleStyle>
    <p:bodyStyle>
      <a:lvl1pPr marL="10865" marR="0" indent="-10865" algn="l" defTabSz="172471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B3C0CC"/>
          </a:solidFill>
          <a:uFillTx/>
          <a:latin typeface="+mj-lt"/>
          <a:ea typeface="+mj-ea"/>
          <a:cs typeface="+mj-cs"/>
          <a:sym typeface="Noto Sans KR Regular"/>
        </a:defRPr>
      </a:lvl1pPr>
      <a:lvl2pPr marL="10865" marR="0" indent="464227" algn="l" defTabSz="172471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B3C0CC"/>
          </a:solidFill>
          <a:uFillTx/>
          <a:latin typeface="+mj-lt"/>
          <a:ea typeface="+mj-ea"/>
          <a:cs typeface="+mj-cs"/>
          <a:sym typeface="Noto Sans KR Regular"/>
        </a:defRPr>
      </a:lvl2pPr>
      <a:lvl3pPr marL="10865" marR="0" indent="939322" algn="l" defTabSz="172471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B3C0CC"/>
          </a:solidFill>
          <a:uFillTx/>
          <a:latin typeface="+mj-lt"/>
          <a:ea typeface="+mj-ea"/>
          <a:cs typeface="+mj-cs"/>
          <a:sym typeface="Noto Sans KR Regular"/>
        </a:defRPr>
      </a:lvl3pPr>
      <a:lvl4pPr marL="10865" marR="0" indent="1414415" algn="l" defTabSz="172471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B3C0CC"/>
          </a:solidFill>
          <a:uFillTx/>
          <a:latin typeface="+mj-lt"/>
          <a:ea typeface="+mj-ea"/>
          <a:cs typeface="+mj-cs"/>
          <a:sym typeface="Noto Sans KR Regular"/>
        </a:defRPr>
      </a:lvl4pPr>
      <a:lvl5pPr marL="10865" marR="0" indent="1889510" algn="l" defTabSz="172471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B3C0CC"/>
          </a:solidFill>
          <a:uFillTx/>
          <a:latin typeface="+mj-lt"/>
          <a:ea typeface="+mj-ea"/>
          <a:cs typeface="+mj-cs"/>
          <a:sym typeface="Noto Sans KR Regular"/>
        </a:defRPr>
      </a:lvl5pPr>
      <a:lvl6pPr marL="3220081" marR="0" indent="-844611" algn="l" defTabSz="172471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B3C0CC"/>
          </a:solidFill>
          <a:uFillTx/>
          <a:latin typeface="+mj-lt"/>
          <a:ea typeface="+mj-ea"/>
          <a:cs typeface="+mj-cs"/>
          <a:sym typeface="Noto Sans KR Regular"/>
        </a:defRPr>
      </a:lvl6pPr>
      <a:lvl7pPr marL="3695175" marR="0" indent="-844611" algn="l" defTabSz="172471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B3C0CC"/>
          </a:solidFill>
          <a:uFillTx/>
          <a:latin typeface="+mj-lt"/>
          <a:ea typeface="+mj-ea"/>
          <a:cs typeface="+mj-cs"/>
          <a:sym typeface="Noto Sans KR Regular"/>
        </a:defRPr>
      </a:lvl7pPr>
      <a:lvl8pPr marL="4170269" marR="0" indent="-844612" algn="l" defTabSz="172471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B3C0CC"/>
          </a:solidFill>
          <a:uFillTx/>
          <a:latin typeface="+mj-lt"/>
          <a:ea typeface="+mj-ea"/>
          <a:cs typeface="+mj-cs"/>
          <a:sym typeface="Noto Sans KR Regular"/>
        </a:defRPr>
      </a:lvl8pPr>
      <a:lvl9pPr marL="4645363" marR="0" indent="-844612" algn="l" defTabSz="172471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B3C0CC"/>
          </a:solidFill>
          <a:uFillTx/>
          <a:latin typeface="+mj-lt"/>
          <a:ea typeface="+mj-ea"/>
          <a:cs typeface="+mj-cs"/>
          <a:sym typeface="Noto Sans KR Regular"/>
        </a:defRPr>
      </a:lvl9pPr>
    </p:bodyStyle>
    <p:otherStyle>
      <a:lvl1pPr marL="0" marR="0" indent="0" algn="r" defTabSz="829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KR Regular"/>
        </a:defRPr>
      </a:lvl1pPr>
      <a:lvl2pPr marL="0" marR="0" indent="457200" algn="r" defTabSz="829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KR Regular"/>
        </a:defRPr>
      </a:lvl2pPr>
      <a:lvl3pPr marL="0" marR="0" indent="914400" algn="r" defTabSz="829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KR Regular"/>
        </a:defRPr>
      </a:lvl3pPr>
      <a:lvl4pPr marL="0" marR="0" indent="1371600" algn="r" defTabSz="829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KR Regular"/>
        </a:defRPr>
      </a:lvl4pPr>
      <a:lvl5pPr marL="0" marR="0" indent="1828800" algn="r" defTabSz="829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KR Regular"/>
        </a:defRPr>
      </a:lvl5pPr>
      <a:lvl6pPr marL="0" marR="0" indent="2286000" algn="r" defTabSz="829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KR Regular"/>
        </a:defRPr>
      </a:lvl6pPr>
      <a:lvl7pPr marL="0" marR="0" indent="2743200" algn="r" defTabSz="829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KR Regular"/>
        </a:defRPr>
      </a:lvl7pPr>
      <a:lvl8pPr marL="0" marR="0" indent="3200400" algn="r" defTabSz="829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KR Regular"/>
        </a:defRPr>
      </a:lvl8pPr>
      <a:lvl9pPr marL="0" marR="0" indent="3657600" algn="r" defTabSz="829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KR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customXml" Target="../ink/ink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ohtaeg.tistory.com/10" TargetMode="External"/><Relationship Id="rId3" Type="http://schemas.openxmlformats.org/officeDocument/2006/relationships/hyperlink" Target="https://velog.io/@seongwon97/Spring-Security-Filter%EB%9E%80" TargetMode="External"/><Relationship Id="rId7" Type="http://schemas.openxmlformats.org/officeDocument/2006/relationships/hyperlink" Target="https://programmer93.tistory.com/78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log.io/@max9106/OAuth2" TargetMode="External"/><Relationship Id="rId5" Type="http://schemas.openxmlformats.org/officeDocument/2006/relationships/hyperlink" Target="https://wildeveloperetrain.tistory.com/248" TargetMode="External"/><Relationship Id="rId10" Type="http://schemas.openxmlformats.org/officeDocument/2006/relationships/hyperlink" Target="https://www.inflearn.com/course/%EC%A0%95%EC%88%98%EC%9B%90-%EC%8A%A4%ED%94%84%EB%A7%81-%EC%8B%9C%ED%81%90%EB%A6%AC%ED%8B%B0" TargetMode="External"/><Relationship Id="rId4" Type="http://schemas.openxmlformats.org/officeDocument/2006/relationships/hyperlink" Target="https://godekdls.github.io/Spring%20Security/oauth2/" TargetMode="External"/><Relationship Id="rId9" Type="http://schemas.openxmlformats.org/officeDocument/2006/relationships/hyperlink" Target="https://github.com/woowacourse-teams/2020-6rink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프레젠테이션 제목"/>
          <p:cNvSpPr txBox="1">
            <a:spLocks noGrp="1"/>
          </p:cNvSpPr>
          <p:nvPr>
            <p:ph type="ctrTitle"/>
          </p:nvPr>
        </p:nvSpPr>
        <p:spPr>
          <a:xfrm>
            <a:off x="3262557" y="3730259"/>
            <a:ext cx="17858885" cy="62554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018" indent="-9018" algn="ctr" defTabSz="1431510">
              <a:defRPr sz="6972"/>
            </a:pPr>
            <a:r>
              <a:rPr lang="ko-KR" altLang="en-US" sz="115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바로 써먹는 </a:t>
            </a:r>
            <a:br>
              <a:rPr lang="en-US" altLang="ko-KR" sz="115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</a:br>
            <a:r>
              <a:rPr lang="ko-KR" altLang="en-US" sz="115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스프링 </a:t>
            </a:r>
            <a:r>
              <a:rPr lang="ko-KR" altLang="en-US" sz="11500" b="0" i="0" dirty="0" err="1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시큐리티</a:t>
            </a:r>
            <a:r>
              <a:rPr lang="ko-KR" altLang="en-US" sz="115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br>
              <a:rPr lang="en-US" altLang="ko-KR" sz="115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</a:br>
            <a:r>
              <a:rPr lang="en" altLang="ko-Kore-KR" sz="11500" b="0" i="0" dirty="0">
                <a:solidFill>
                  <a:srgbClr val="D1D2D3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OAuth2</a:t>
            </a:r>
            <a:r>
              <a:rPr lang="ko-KR" altLang="en-US" sz="115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sz="115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Client</a:t>
            </a:r>
            <a:br>
              <a:rPr lang="en-US" altLang="ko-KR" sz="115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</a:br>
            <a:r>
              <a:rPr lang="ko-KR" altLang="en-US" sz="12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사실 바로 써먹지 못하고 제대로 쓰려면 공부할거 진</a:t>
            </a:r>
            <a:r>
              <a:rPr lang="en-US" altLang="ko-KR" sz="12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~</a:t>
            </a:r>
            <a:r>
              <a:rPr lang="ko-KR" altLang="en-US" sz="12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짜 많지만</a:t>
            </a:r>
            <a:r>
              <a:rPr lang="en-US" altLang="ko-KR" sz="12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,</a:t>
            </a:r>
            <a:br>
              <a:rPr lang="en-US" altLang="ko-KR" sz="12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</a:br>
            <a:r>
              <a:rPr lang="ko-KR" altLang="en-US" sz="12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나쁘지 않은 코드로 빠르게 시작해 휘뚜루마뚜루 해보자</a:t>
            </a:r>
            <a:r>
              <a:rPr lang="en-US" altLang="ko-KR" sz="12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!</a:t>
            </a:r>
            <a:r>
              <a:rPr lang="ko-KR" altLang="en-US" sz="1200" dirty="0">
                <a:solidFill>
                  <a:srgbClr val="D1D2D3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endParaRPr sz="21600" b="1" dirty="0"/>
          </a:p>
        </p:txBody>
      </p:sp>
      <p:sp>
        <p:nvSpPr>
          <p:cNvPr id="98" name="소속"/>
          <p:cNvSpPr txBox="1">
            <a:spLocks noGrp="1"/>
          </p:cNvSpPr>
          <p:nvPr>
            <p:ph type="body" idx="21"/>
          </p:nvPr>
        </p:nvSpPr>
        <p:spPr>
          <a:xfrm>
            <a:off x="1071187" y="10778055"/>
            <a:ext cx="4937727" cy="18211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백엔드</a:t>
            </a:r>
            <a:r>
              <a:rPr lang="ko-KR" altLang="en-US" sz="3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ko-KR" altLang="en-US" sz="3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데브코스</a:t>
            </a:r>
            <a:r>
              <a:rPr lang="ko-KR" altLang="en-US" sz="3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n-US" altLang="ko-KR" sz="3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4</a:t>
            </a:r>
            <a:r>
              <a:rPr lang="ko-KR" altLang="en-US" sz="3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기</a:t>
            </a:r>
            <a:r>
              <a:rPr lang="en-US" altLang="ko-KR" sz="3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  <a:r>
              <a:rPr lang="ko-KR" altLang="en-US" sz="3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ko-KR" altLang="en-US" sz="3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에프팀</a:t>
            </a:r>
            <a:endParaRPr lang="ko-KR" altLang="en-US" sz="3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algn="r"/>
            <a:r>
              <a:rPr lang="ko-KR" altLang="en-US" sz="3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고예성</a:t>
            </a:r>
            <a:endParaRPr lang="ko-KR" altLang="en-US" sz="3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chemeClr val="tx1"/>
                </a:solidFill>
              </a:rPr>
              <a:t>OAuth2</a:t>
            </a:r>
            <a:r>
              <a:rPr lang="ko-KR" altLang="en-US" sz="4000" dirty="0">
                <a:solidFill>
                  <a:schemeClr val="tx1"/>
                </a:solidFill>
              </a:rPr>
              <a:t> 인증과정</a:t>
            </a:r>
            <a:r>
              <a:rPr lang="en-US" altLang="ko-KR" sz="4000" dirty="0">
                <a:solidFill>
                  <a:schemeClr val="tx1"/>
                </a:solidFill>
              </a:rPr>
              <a:t>(Authorization Code Grant)</a:t>
            </a:r>
            <a:r>
              <a:rPr lang="ko-KR" altLang="en-US" sz="4000" dirty="0">
                <a:solidFill>
                  <a:schemeClr val="tx1"/>
                </a:solidFill>
              </a:rPr>
              <a:t> 핵심요약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93B3-EFEA-336F-B3CC-0D74E6AC2D5F}"/>
              </a:ext>
            </a:extLst>
          </p:cNvPr>
          <p:cNvSpPr txBox="1"/>
          <p:nvPr/>
        </p:nvSpPr>
        <p:spPr>
          <a:xfrm>
            <a:off x="1125814" y="2860991"/>
            <a:ext cx="15467539" cy="1275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endParaRPr lang="en-US" altLang="ko-Kore-KR" sz="3600" dirty="0"/>
          </a:p>
          <a:p>
            <a:endParaRPr lang="en-US" altLang="ko-Kore-KR" sz="36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E3C49E3-D6E7-7114-C264-23C685FE7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96167"/>
            <a:ext cx="18288000" cy="117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8676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chemeClr val="tx1"/>
                </a:solidFill>
              </a:rPr>
              <a:t>OAuth2</a:t>
            </a:r>
            <a:r>
              <a:rPr lang="ko-KR" altLang="en-US" sz="4000" dirty="0">
                <a:solidFill>
                  <a:schemeClr val="tx1"/>
                </a:solidFill>
              </a:rPr>
              <a:t> 인증과정</a:t>
            </a:r>
            <a:r>
              <a:rPr lang="en-US" altLang="ko-KR" sz="4000" dirty="0">
                <a:solidFill>
                  <a:schemeClr val="tx1"/>
                </a:solidFill>
              </a:rPr>
              <a:t>(Authorization Code Grant)</a:t>
            </a:r>
            <a:r>
              <a:rPr lang="ko-KR" altLang="en-US" sz="4000" dirty="0">
                <a:solidFill>
                  <a:schemeClr val="tx1"/>
                </a:solidFill>
              </a:rPr>
              <a:t> 핵심요약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93B3-EFEA-336F-B3CC-0D74E6AC2D5F}"/>
              </a:ext>
            </a:extLst>
          </p:cNvPr>
          <p:cNvSpPr txBox="1"/>
          <p:nvPr/>
        </p:nvSpPr>
        <p:spPr>
          <a:xfrm>
            <a:off x="1125814" y="2860991"/>
            <a:ext cx="15467539" cy="1275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endParaRPr lang="en-US" altLang="ko-Kore-KR" sz="3600" dirty="0"/>
          </a:p>
          <a:p>
            <a:endParaRPr lang="en-US" altLang="ko-Kore-KR" sz="36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E3C49E3-D6E7-7114-C264-23C685FE7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" t="1304" r="29976" b="47441"/>
          <a:stretch/>
        </p:blipFill>
        <p:spPr bwMode="auto">
          <a:xfrm>
            <a:off x="2382589" y="2178579"/>
            <a:ext cx="19618821" cy="935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0313F7-BA22-30DB-F382-3EC378EB15C9}"/>
              </a:ext>
            </a:extLst>
          </p:cNvPr>
          <p:cNvSpPr txBox="1"/>
          <p:nvPr/>
        </p:nvSpPr>
        <p:spPr>
          <a:xfrm>
            <a:off x="3683064" y="1820369"/>
            <a:ext cx="1719154" cy="1152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b="1" dirty="0"/>
              <a:t>서비스</a:t>
            </a:r>
            <a:r>
              <a:rPr lang="ko-KR" altLang="en-US" b="1" dirty="0"/>
              <a:t> </a:t>
            </a:r>
            <a:r>
              <a:rPr lang="ko-Kore-KR" altLang="en-US" b="1" dirty="0"/>
              <a:t>사용자</a:t>
            </a:r>
            <a:endParaRPr kumimoji="0" lang="ko-Kore-KR" alt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A4197-B1BB-DE50-019C-C72DB1E91314}"/>
              </a:ext>
            </a:extLst>
          </p:cNvPr>
          <p:cNvSpPr txBox="1"/>
          <p:nvPr/>
        </p:nvSpPr>
        <p:spPr>
          <a:xfrm>
            <a:off x="10477022" y="1866736"/>
            <a:ext cx="2805182" cy="1029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2800" b="1" dirty="0"/>
              <a:t>예성</a:t>
            </a:r>
            <a:r>
              <a:rPr lang="ko-KR" altLang="en-US" sz="2800" b="1" dirty="0"/>
              <a:t> </a:t>
            </a:r>
            <a:endParaRPr lang="en-US" altLang="ko-KR" sz="2800" b="1" dirty="0"/>
          </a:p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2800" b="1" dirty="0"/>
              <a:t>서버</a:t>
            </a:r>
            <a:endParaRPr kumimoji="0" lang="ko-Kore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0C108-9D62-2769-197E-A857014DD5BD}"/>
              </a:ext>
            </a:extLst>
          </p:cNvPr>
          <p:cNvSpPr txBox="1"/>
          <p:nvPr/>
        </p:nvSpPr>
        <p:spPr>
          <a:xfrm>
            <a:off x="18357009" y="1483281"/>
            <a:ext cx="2343927" cy="1029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카카오</a:t>
            </a:r>
            <a:endParaRPr kumimoji="0" lang="en-US" altLang="ko-Kore-KR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2800" b="1" dirty="0"/>
              <a:t>인증서버</a:t>
            </a:r>
            <a:endParaRPr kumimoji="0" lang="ko-Kore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3682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chemeClr val="tx1"/>
                </a:solidFill>
              </a:rPr>
              <a:t>OAuth2</a:t>
            </a:r>
            <a:r>
              <a:rPr lang="ko-KR" altLang="en-US" sz="4000" dirty="0">
                <a:solidFill>
                  <a:schemeClr val="tx1"/>
                </a:solidFill>
              </a:rPr>
              <a:t> 인증과정</a:t>
            </a:r>
            <a:r>
              <a:rPr lang="en-US" altLang="ko-KR" sz="4000" dirty="0">
                <a:solidFill>
                  <a:schemeClr val="tx1"/>
                </a:solidFill>
              </a:rPr>
              <a:t>(Authorization Code Grant)</a:t>
            </a:r>
            <a:r>
              <a:rPr lang="ko-KR" altLang="en-US" sz="4000" dirty="0">
                <a:solidFill>
                  <a:schemeClr val="tx1"/>
                </a:solidFill>
              </a:rPr>
              <a:t> 핵심요약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93B3-EFEA-336F-B3CC-0D74E6AC2D5F}"/>
              </a:ext>
            </a:extLst>
          </p:cNvPr>
          <p:cNvSpPr txBox="1"/>
          <p:nvPr/>
        </p:nvSpPr>
        <p:spPr>
          <a:xfrm>
            <a:off x="1125814" y="2860991"/>
            <a:ext cx="15467539" cy="1275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endParaRPr lang="en-US" altLang="ko-Kore-KR" sz="3600" dirty="0"/>
          </a:p>
          <a:p>
            <a:endParaRPr lang="en-US" altLang="ko-Kore-KR" sz="36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E3C49E3-D6E7-7114-C264-23C685FE7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2" t="2266" r="3751" b="2426"/>
          <a:stretch/>
        </p:blipFill>
        <p:spPr bwMode="auto">
          <a:xfrm>
            <a:off x="6180024" y="2302305"/>
            <a:ext cx="12023952" cy="1097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79E52-7278-D9A5-B4B3-385FCE578FA0}"/>
              </a:ext>
            </a:extLst>
          </p:cNvPr>
          <p:cNvSpPr txBox="1"/>
          <p:nvPr/>
        </p:nvSpPr>
        <p:spPr>
          <a:xfrm>
            <a:off x="5748268" y="1552279"/>
            <a:ext cx="2805182" cy="1029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2800" b="1" dirty="0"/>
              <a:t>예성</a:t>
            </a:r>
            <a:r>
              <a:rPr lang="ko-KR" altLang="en-US" sz="2800" b="1" dirty="0"/>
              <a:t> </a:t>
            </a:r>
            <a:endParaRPr lang="en-US" altLang="ko-KR" sz="2800" b="1" dirty="0"/>
          </a:p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2800" b="1" dirty="0"/>
              <a:t>서버</a:t>
            </a:r>
            <a:endParaRPr kumimoji="0" lang="ko-Kore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BE325-0E98-82DB-9D99-858809F79153}"/>
              </a:ext>
            </a:extLst>
          </p:cNvPr>
          <p:cNvSpPr txBox="1"/>
          <p:nvPr/>
        </p:nvSpPr>
        <p:spPr>
          <a:xfrm>
            <a:off x="10837156" y="1385762"/>
            <a:ext cx="2343927" cy="1029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카카오</a:t>
            </a:r>
            <a:endParaRPr kumimoji="0" lang="en-US" altLang="ko-Kore-KR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2800" b="1" dirty="0"/>
              <a:t>인증서버</a:t>
            </a:r>
            <a:endParaRPr kumimoji="0" lang="ko-Kore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61CE9-FA4D-2AFB-6717-86BDF6F7A2F6}"/>
              </a:ext>
            </a:extLst>
          </p:cNvPr>
          <p:cNvSpPr txBox="1"/>
          <p:nvPr/>
        </p:nvSpPr>
        <p:spPr>
          <a:xfrm>
            <a:off x="15609141" y="1297315"/>
            <a:ext cx="2343927" cy="1029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카카오</a:t>
            </a:r>
            <a:endParaRPr kumimoji="0" lang="en-US" altLang="ko-Kore-KR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2800" b="1" dirty="0"/>
              <a:t>인가서버</a:t>
            </a:r>
            <a:endParaRPr kumimoji="0" lang="ko-Kore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58122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s"/>
          <p:cNvSpPr txBox="1">
            <a:spLocks noGrp="1"/>
          </p:cNvSpPr>
          <p:nvPr>
            <p:ph type="title"/>
          </p:nvPr>
        </p:nvSpPr>
        <p:spPr>
          <a:xfrm>
            <a:off x="227506" y="3877908"/>
            <a:ext cx="23928988" cy="5960184"/>
          </a:xfrm>
          <a:prstGeom prst="rect">
            <a:avLst/>
          </a:prstGeom>
        </p:spPr>
        <p:txBody>
          <a:bodyPr>
            <a:noAutofit/>
          </a:bodyPr>
          <a:lstStyle/>
          <a:p>
            <a:pPr marL="9018" indent="-9018" defTabSz="1431510">
              <a:defRPr sz="6972"/>
            </a:pPr>
            <a:r>
              <a:rPr lang="ko-KR" altLang="en-US" sz="15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코드를 통해 </a:t>
            </a:r>
            <a:br>
              <a:rPr lang="en-US" altLang="ko-KR" sz="15000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ko-KR" altLang="en-US" sz="15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알아보는 </a:t>
            </a:r>
            <a:br>
              <a:rPr lang="en-US" altLang="ko-KR" sz="15000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ko-KR" altLang="en-US" sz="15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인증 과정</a:t>
            </a:r>
            <a:br>
              <a:rPr lang="en-US" altLang="ko-KR" sz="15000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endParaRPr sz="258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540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코드를 통해 알아보는 인증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1F682-3AF8-10C9-6639-9087E6A70637}"/>
              </a:ext>
            </a:extLst>
          </p:cNvPr>
          <p:cNvSpPr txBox="1"/>
          <p:nvPr/>
        </p:nvSpPr>
        <p:spPr>
          <a:xfrm>
            <a:off x="7426235" y="7565968"/>
            <a:ext cx="9531530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/>
                </a:solidFill>
              </a:rPr>
              <a:t>OAuth2 Client</a:t>
            </a:r>
            <a:r>
              <a:rPr lang="ko-KR" altLang="en-US" sz="6600" b="1" dirty="0" err="1">
                <a:solidFill>
                  <a:schemeClr val="tx1"/>
                </a:solidFill>
              </a:rPr>
              <a:t>를</a:t>
            </a:r>
            <a:r>
              <a:rPr lang="ko-KR" altLang="en-US" sz="6600" b="1" dirty="0">
                <a:solidFill>
                  <a:schemeClr val="tx1"/>
                </a:solidFill>
              </a:rPr>
              <a:t> </a:t>
            </a:r>
            <a:endParaRPr lang="en-US" altLang="ko-KR" sz="6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6600" b="1" dirty="0">
                <a:solidFill>
                  <a:schemeClr val="tx1"/>
                </a:solidFill>
              </a:rPr>
              <a:t>이용한 인증</a:t>
            </a:r>
            <a:r>
              <a:rPr lang="en-US" altLang="ko-KR" sz="6600" b="1" dirty="0">
                <a:solidFill>
                  <a:schemeClr val="tx1"/>
                </a:solidFill>
              </a:rPr>
              <a:t>/</a:t>
            </a:r>
            <a:r>
              <a:rPr lang="ko-KR" altLang="en-US" sz="6600" b="1" dirty="0">
                <a:solidFill>
                  <a:schemeClr val="tx1"/>
                </a:solidFill>
              </a:rPr>
              <a:t>인가</a:t>
            </a:r>
            <a:endParaRPr lang="en-US" altLang="ko-KR" sz="66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42EE0B-8708-05FE-5D4D-D5D3701F2578}"/>
              </a:ext>
            </a:extLst>
          </p:cNvPr>
          <p:cNvSpPr txBox="1"/>
          <p:nvPr/>
        </p:nvSpPr>
        <p:spPr>
          <a:xfrm>
            <a:off x="8106591" y="4026374"/>
            <a:ext cx="8170818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/>
                </a:solidFill>
              </a:rPr>
              <a:t>JWT</a:t>
            </a:r>
            <a:r>
              <a:rPr lang="ko-KR" altLang="en-US" sz="6600" b="1" dirty="0" err="1">
                <a:solidFill>
                  <a:schemeClr val="tx1"/>
                </a:solidFill>
              </a:rPr>
              <a:t>를</a:t>
            </a:r>
            <a:r>
              <a:rPr lang="ko-KR" altLang="en-US" sz="66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6600" b="1" dirty="0">
                <a:solidFill>
                  <a:schemeClr val="tx1"/>
                </a:solidFill>
              </a:rPr>
              <a:t>/</a:t>
            </a:r>
            <a:r>
              <a:rPr lang="ko-KR" altLang="en-US" sz="6600" b="1" dirty="0">
                <a:solidFill>
                  <a:schemeClr val="tx1"/>
                </a:solidFill>
              </a:rPr>
              <a:t>인가</a:t>
            </a:r>
            <a:r>
              <a:rPr lang="en-US" altLang="ko-KR" sz="6600" b="1" dirty="0">
                <a:solidFill>
                  <a:schemeClr val="tx1"/>
                </a:solidFill>
              </a:rPr>
              <a:t>(OAuth2 X)</a:t>
            </a:r>
          </a:p>
        </p:txBody>
      </p:sp>
    </p:spTree>
    <p:extLst>
      <p:ext uri="{BB962C8B-B14F-4D97-AF65-F5344CB8AC3E}">
        <p14:creationId xmlns:p14="http://schemas.microsoft.com/office/powerpoint/2010/main" val="22040689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코드를 통해 알아보는 인증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C1FBA64-61BB-0BF5-3621-9EBBF5A8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42" y="1233692"/>
            <a:ext cx="21360295" cy="114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750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코드를 통해 알아보는 인증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3E4C496-E54F-DBD3-9E71-ED46208DF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69" y="1688284"/>
            <a:ext cx="14879092" cy="11196147"/>
          </a:xfrm>
          <a:prstGeom prst="rect">
            <a:avLst/>
          </a:prstGeom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6288C59-A5BD-5964-B7B0-1B74F779E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212" y="1688286"/>
            <a:ext cx="7137153" cy="52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118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코드를 통해 알아보는 인증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9" name="그림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E3BE860-2FF0-CB6E-90EA-083B671F0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95" y="2275578"/>
            <a:ext cx="19774609" cy="110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9403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코드를 통해 알아보는 인증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12" name="그림 11" descr="텍스트, 명함, 스크린샷, 폰트이(가) 표시된 사진&#10;&#10;자동 생성된 설명">
            <a:extLst>
              <a:ext uri="{FF2B5EF4-FFF2-40B4-BE49-F238E27FC236}">
                <a16:creationId xmlns:a16="http://schemas.microsoft.com/office/drawing/2014/main" id="{9B0710E0-16F4-6640-E6FC-B45E9451F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57" y="2817969"/>
            <a:ext cx="21897486" cy="912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834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코드를 통해 알아보는 인증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3" name="그림 2" descr="텍스트, 명함, 스크린샷, 폰트이(가) 표시된 사진&#10;&#10;자동 생성된 설명">
            <a:extLst>
              <a:ext uri="{FF2B5EF4-FFF2-40B4-BE49-F238E27FC236}">
                <a16:creationId xmlns:a16="http://schemas.microsoft.com/office/drawing/2014/main" id="{A9A20524-9039-1B79-CB0B-2A8F65E2E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14" y="3332315"/>
            <a:ext cx="22139229" cy="70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223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s"/>
          <p:cNvSpPr txBox="1">
            <a:spLocks noGrp="1"/>
          </p:cNvSpPr>
          <p:nvPr>
            <p:ph type="title"/>
          </p:nvPr>
        </p:nvSpPr>
        <p:spPr>
          <a:xfrm>
            <a:off x="9889120" y="2592600"/>
            <a:ext cx="4605760" cy="18232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018" indent="-9018" defTabSz="1431510">
              <a:defRPr sz="6972"/>
            </a:pPr>
            <a:r>
              <a:rPr lang="ko-KR" altLang="en-US" sz="9600" b="1" dirty="0"/>
              <a:t>목차</a:t>
            </a:r>
            <a:endParaRPr sz="16600" b="1" dirty="0"/>
          </a:p>
        </p:txBody>
      </p:sp>
      <p:sp>
        <p:nvSpPr>
          <p:cNvPr id="103" name="목차 리스트"/>
          <p:cNvSpPr txBox="1">
            <a:spLocks noGrp="1"/>
          </p:cNvSpPr>
          <p:nvPr>
            <p:ph type="body" sz="half" idx="1"/>
          </p:nvPr>
        </p:nvSpPr>
        <p:spPr>
          <a:xfrm>
            <a:off x="2392680" y="5554300"/>
            <a:ext cx="19598640" cy="70441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ko-KR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1)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스프링 </a:t>
            </a:r>
            <a:r>
              <a:rPr lang="ko-KR" altLang="en-US" sz="5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시큐리티의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인증과정 핵심요약</a:t>
            </a:r>
            <a:endParaRPr lang="en-US" altLang="ko-KR" sz="5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algn="l"/>
            <a:endParaRPr lang="en-US" altLang="ko-KR" sz="5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en-US" altLang="ko-KR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2)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n-US" altLang="ko-KR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OAuth2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인증과정</a:t>
            </a:r>
            <a:r>
              <a:rPr lang="en-US" altLang="ko-KR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(Authorization Code Grant)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핵심요약</a:t>
            </a:r>
            <a:endParaRPr lang="en-US" altLang="ko-KR" sz="5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algn="l"/>
            <a:endParaRPr lang="en-US" altLang="ko-KR" sz="5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en-US" altLang="ko-KR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3)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코드로 알아보는 인증 과정</a:t>
            </a:r>
            <a:endParaRPr lang="en-US" altLang="ko-KR" sz="5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en-US" altLang="ko-KR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	3-1) JWT</a:t>
            </a:r>
            <a:r>
              <a:rPr lang="ko-KR" altLang="en-US" sz="5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를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통한 인증</a:t>
            </a:r>
            <a:r>
              <a:rPr lang="en-US" altLang="ko-KR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/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인가</a:t>
            </a:r>
            <a:r>
              <a:rPr lang="en-US" altLang="ko-KR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(OAuth2 X)</a:t>
            </a:r>
          </a:p>
          <a:p>
            <a:pPr algn="l"/>
            <a:r>
              <a:rPr lang="en-US" altLang="ko-KR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	3-2)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스프링 </a:t>
            </a:r>
            <a:r>
              <a:rPr lang="ko-KR" altLang="en-US" sz="5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시큐리티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n-US" altLang="ko-KR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OAuth2 Client</a:t>
            </a:r>
            <a:r>
              <a:rPr lang="ko-KR" altLang="en-US" sz="5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를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이용한 인증</a:t>
            </a:r>
            <a:r>
              <a:rPr lang="en-US" altLang="ko-KR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/</a:t>
            </a:r>
            <a:r>
              <a:rPr lang="ko-KR" alt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인가 과정</a:t>
            </a:r>
            <a:endParaRPr lang="en-US" altLang="ko-KR" sz="5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코드를 통해 알아보는 인증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8" name="그림 7" descr="텍스트, 명함, 스크린샷, 폰트이(가) 표시된 사진&#10;&#10;자동 생성된 설명">
            <a:extLst>
              <a:ext uri="{FF2B5EF4-FFF2-40B4-BE49-F238E27FC236}">
                <a16:creationId xmlns:a16="http://schemas.microsoft.com/office/drawing/2014/main" id="{36C40F31-5786-5108-77AB-AAA2FE08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2" y="2325325"/>
            <a:ext cx="22980956" cy="90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8233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코드를 통해 알아보는 인증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C075077-1619-FEBC-7158-CAC69DBAE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87" y="2422235"/>
            <a:ext cx="15882026" cy="100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7339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s"/>
          <p:cNvSpPr txBox="1">
            <a:spLocks noGrp="1"/>
          </p:cNvSpPr>
          <p:nvPr>
            <p:ph type="title"/>
          </p:nvPr>
        </p:nvSpPr>
        <p:spPr>
          <a:xfrm>
            <a:off x="2791812" y="3928882"/>
            <a:ext cx="18800375" cy="97871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018" indent="-9018" defTabSz="1431510">
              <a:defRPr sz="6972"/>
            </a:pPr>
            <a:r>
              <a:rPr lang="en-US" altLang="ko-KR" sz="13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JWT</a:t>
            </a:r>
            <a:r>
              <a:rPr lang="ko-KR" altLang="en-US" sz="138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를</a:t>
            </a:r>
            <a:r>
              <a:rPr lang="ko-KR" altLang="en-US" sz="13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이용한 </a:t>
            </a:r>
            <a:br>
              <a:rPr lang="en-US" altLang="ko-KR" sz="13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ko-KR" altLang="en-US" sz="13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인증</a:t>
            </a:r>
            <a:r>
              <a:rPr lang="en-US" altLang="ko-KR" sz="13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/</a:t>
            </a:r>
            <a:r>
              <a:rPr lang="ko-KR" altLang="en-US" sz="13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인가</a:t>
            </a:r>
            <a:br>
              <a:rPr lang="en-US" altLang="ko-KR" sz="13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en-US" altLang="ko-KR" sz="13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(OAuth2 X)</a:t>
            </a:r>
            <a:endParaRPr sz="239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9414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6D9189C-DF31-3995-CC35-4A4F2D22C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7" t="2985" r="14103" b="72946"/>
          <a:stretch/>
        </p:blipFill>
        <p:spPr bwMode="auto">
          <a:xfrm>
            <a:off x="2350407" y="1477532"/>
            <a:ext cx="19903366" cy="434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, 명함, 스크린샷, 폰트이(가) 표시된 사진&#10;&#10;자동 생성된 설명">
            <a:extLst>
              <a:ext uri="{FF2B5EF4-FFF2-40B4-BE49-F238E27FC236}">
                <a16:creationId xmlns:a16="http://schemas.microsoft.com/office/drawing/2014/main" id="{AAFC34D2-7839-585D-833D-CFC7C0CC3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43" y="6020720"/>
            <a:ext cx="21146714" cy="72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7685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pic>
        <p:nvPicPr>
          <p:cNvPr id="3" name="그림 2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90BF6C9-3946-EC12-4943-748CAD1C4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" t="4356" r="4153" b="5087"/>
          <a:stretch/>
        </p:blipFill>
        <p:spPr>
          <a:xfrm>
            <a:off x="5135880" y="1372473"/>
            <a:ext cx="14112240" cy="1222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466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pic>
        <p:nvPicPr>
          <p:cNvPr id="4" name="그림 3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662C0C90-B24C-3C60-4AFE-A00BD5C81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t="7049" r="2862" b="4582"/>
          <a:stretch/>
        </p:blipFill>
        <p:spPr>
          <a:xfrm>
            <a:off x="1115008" y="4570579"/>
            <a:ext cx="22153983" cy="877072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263D9E0-8D63-00BD-5087-6C12774DF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7" t="2985" r="14103" b="72946"/>
          <a:stretch/>
        </p:blipFill>
        <p:spPr bwMode="auto">
          <a:xfrm>
            <a:off x="5856510" y="1464460"/>
            <a:ext cx="12891160" cy="2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0425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63D9E0-8D63-00BD-5087-6C12774DF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7" t="2985" r="14103" b="72946"/>
          <a:stretch/>
        </p:blipFill>
        <p:spPr bwMode="auto">
          <a:xfrm>
            <a:off x="5856510" y="1464460"/>
            <a:ext cx="12891160" cy="2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F09FF477-0E88-BEC8-750D-D5768F5BC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t="10311" r="4200" b="11007"/>
          <a:stretch/>
        </p:blipFill>
        <p:spPr>
          <a:xfrm>
            <a:off x="821696" y="5584819"/>
            <a:ext cx="22740607" cy="71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148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63D9E0-8D63-00BD-5087-6C12774DF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7" t="2985" r="14103" b="72946"/>
          <a:stretch/>
        </p:blipFill>
        <p:spPr bwMode="auto">
          <a:xfrm>
            <a:off x="5856510" y="1464460"/>
            <a:ext cx="12891160" cy="2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1EBCC2-666B-5EDF-CE2E-C2E813DF9F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" t="10857" r="6466" b="10285"/>
          <a:stretch/>
        </p:blipFill>
        <p:spPr>
          <a:xfrm>
            <a:off x="5259975" y="5387981"/>
            <a:ext cx="13864050" cy="75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663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pic>
        <p:nvPicPr>
          <p:cNvPr id="8" name="그림 7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A380BD95-5BF0-E3FD-5072-D7BF31869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t="8709" r="3862" b="8110"/>
          <a:stretch/>
        </p:blipFill>
        <p:spPr>
          <a:xfrm>
            <a:off x="1789286" y="2423160"/>
            <a:ext cx="21025608" cy="886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8851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pic>
        <p:nvPicPr>
          <p:cNvPr id="5" name="그림 4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F1075D18-4DF2-7F1E-7E35-3B3076E11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" t="9788" r="3739" b="9437"/>
          <a:stretch/>
        </p:blipFill>
        <p:spPr>
          <a:xfrm>
            <a:off x="1402080" y="6156960"/>
            <a:ext cx="21532104" cy="6614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2C3D244-6617-D6D5-AFC4-49B4B7A99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9" t="37296" r="3638" b="38476"/>
          <a:stretch/>
        </p:blipFill>
        <p:spPr bwMode="auto">
          <a:xfrm>
            <a:off x="3846282" y="2194017"/>
            <a:ext cx="16691436" cy="362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861897D-C5C1-65BE-3FCB-8B32A1A1E4A2}"/>
              </a:ext>
            </a:extLst>
          </p:cNvPr>
          <p:cNvCxnSpPr/>
          <p:nvPr/>
        </p:nvCxnSpPr>
        <p:spPr>
          <a:xfrm>
            <a:off x="3303639" y="1474839"/>
            <a:ext cx="18317496" cy="4424516"/>
          </a:xfrm>
          <a:prstGeom prst="line">
            <a:avLst/>
          </a:prstGeom>
          <a:ln w="1143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5D7A409-7C0D-0BE3-01B6-1B8EF12F00AE}"/>
              </a:ext>
            </a:extLst>
          </p:cNvPr>
          <p:cNvCxnSpPr>
            <a:cxnSpLocks/>
          </p:cNvCxnSpPr>
          <p:nvPr/>
        </p:nvCxnSpPr>
        <p:spPr>
          <a:xfrm flipV="1">
            <a:off x="3303639" y="1474839"/>
            <a:ext cx="18317496" cy="4385679"/>
          </a:xfrm>
          <a:prstGeom prst="line">
            <a:avLst/>
          </a:prstGeom>
          <a:ln w="1143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9124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s"/>
          <p:cNvSpPr txBox="1">
            <a:spLocks noGrp="1"/>
          </p:cNvSpPr>
          <p:nvPr>
            <p:ph type="title"/>
          </p:nvPr>
        </p:nvSpPr>
        <p:spPr>
          <a:xfrm>
            <a:off x="3574028" y="4980025"/>
            <a:ext cx="17235943" cy="3755949"/>
          </a:xfrm>
          <a:prstGeom prst="rect">
            <a:avLst/>
          </a:prstGeom>
        </p:spPr>
        <p:txBody>
          <a:bodyPr>
            <a:noAutofit/>
          </a:bodyPr>
          <a:lstStyle/>
          <a:p>
            <a:pPr marL="9018" indent="-9018" defTabSz="1431510">
              <a:defRPr sz="6972"/>
            </a:pPr>
            <a:r>
              <a:rPr lang="ko-KR" altLang="en-US" sz="14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스프링 </a:t>
            </a:r>
            <a:r>
              <a:rPr lang="ko-KR" altLang="en-US" sz="149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시큐리티의</a:t>
            </a:r>
            <a:br>
              <a:rPr lang="en-US" altLang="ko-KR" sz="14900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ko-KR" altLang="en-US" sz="14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인증과정</a:t>
            </a:r>
            <a:endParaRPr sz="258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0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pic>
        <p:nvPicPr>
          <p:cNvPr id="3" name="그림 2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6E754787-274E-417B-4455-FD97F2E91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863" r="2819" b="6259"/>
          <a:stretch/>
        </p:blipFill>
        <p:spPr>
          <a:xfrm>
            <a:off x="1959085" y="4943417"/>
            <a:ext cx="20465825" cy="862509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E41A9E7-CFED-43AD-E411-F0C875894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9" t="37296" r="3638" b="38476"/>
          <a:stretch/>
        </p:blipFill>
        <p:spPr bwMode="auto">
          <a:xfrm>
            <a:off x="4735181" y="1493601"/>
            <a:ext cx="14913635" cy="324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36329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5" name="그림 4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15F20844-1DEC-0367-DEB5-511D95556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12164" r="3477" b="12714"/>
          <a:stretch/>
        </p:blipFill>
        <p:spPr>
          <a:xfrm>
            <a:off x="1845483" y="4350774"/>
            <a:ext cx="20913213" cy="50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0064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9C670D2-A22C-00AC-BF72-509CA0FF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 t="7367" r="3989" b="7114"/>
          <a:stretch/>
        </p:blipFill>
        <p:spPr>
          <a:xfrm>
            <a:off x="1278193" y="1925509"/>
            <a:ext cx="21827614" cy="1091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8563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pic>
        <p:nvPicPr>
          <p:cNvPr id="4" name="그림 3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F3DE4241-196C-3B88-6666-C1805841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57" y="3487584"/>
            <a:ext cx="21189665" cy="67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3123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33C87F6-A1D6-FA1F-4D65-53FB936D3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63" y="1528660"/>
            <a:ext cx="19682473" cy="119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3343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pic>
        <p:nvPicPr>
          <p:cNvPr id="4" name="그림 3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ED708744-4A9F-2E69-2852-F1AAB80201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1250" r="3378" b="10344"/>
          <a:stretch/>
        </p:blipFill>
        <p:spPr>
          <a:xfrm>
            <a:off x="414389" y="6858000"/>
            <a:ext cx="23775401" cy="598711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8BB7BB-6B7B-7A6B-4534-4D52D8EDD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 t="48929" r="3592" b="2767"/>
          <a:stretch/>
        </p:blipFill>
        <p:spPr bwMode="auto">
          <a:xfrm>
            <a:off x="6609788" y="1409667"/>
            <a:ext cx="11164423" cy="436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85629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8BB7BB-6B7B-7A6B-4534-4D52D8EDD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 t="48929" r="3592" b="2767"/>
          <a:stretch/>
        </p:blipFill>
        <p:spPr bwMode="auto">
          <a:xfrm>
            <a:off x="6719878" y="1233692"/>
            <a:ext cx="11164423" cy="436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4988F2B-EA1D-63DD-668C-0C5C35081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t="10324" r="4412" b="10319"/>
          <a:stretch/>
        </p:blipFill>
        <p:spPr>
          <a:xfrm>
            <a:off x="1332745" y="6024271"/>
            <a:ext cx="21718509" cy="725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8144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82C8441-A3C6-71B6-2446-BBB3A5CEC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 t="48929" r="3592" b="2767"/>
          <a:stretch/>
        </p:blipFill>
        <p:spPr bwMode="auto">
          <a:xfrm>
            <a:off x="7370532" y="1557152"/>
            <a:ext cx="9642935" cy="37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666A9F4F-4C5A-921C-C18C-7C7AB0E11E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" t="8959" r="3128" b="8445"/>
          <a:stretch/>
        </p:blipFill>
        <p:spPr>
          <a:xfrm>
            <a:off x="1125814" y="5647422"/>
            <a:ext cx="22352552" cy="71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2047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pic>
        <p:nvPicPr>
          <p:cNvPr id="6" name="그림 5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666A9F4F-4C5A-921C-C18C-7C7AB0E11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" t="8959" r="3128" b="8445"/>
          <a:stretch/>
        </p:blipFill>
        <p:spPr>
          <a:xfrm>
            <a:off x="3440702" y="7733003"/>
            <a:ext cx="17502595" cy="5612498"/>
          </a:xfrm>
          <a:prstGeom prst="rect">
            <a:avLst/>
          </a:prstGeom>
        </p:spPr>
      </p:pic>
      <p:pic>
        <p:nvPicPr>
          <p:cNvPr id="3" name="그림 2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EAEAAA25-0939-908E-DC61-4B0F2B78F6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t="7049" r="2862" b="5373"/>
          <a:stretch/>
        </p:blipFill>
        <p:spPr>
          <a:xfrm>
            <a:off x="4630583" y="1370158"/>
            <a:ext cx="15343014" cy="601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7078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pic>
        <p:nvPicPr>
          <p:cNvPr id="2" name="그림 1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2A1326F7-6922-4DAE-5F67-B22822C9C7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863" r="2819" b="6259"/>
          <a:stretch/>
        </p:blipFill>
        <p:spPr>
          <a:xfrm>
            <a:off x="1015724" y="2527727"/>
            <a:ext cx="22352552" cy="9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371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시큐리티의</a:t>
            </a:r>
            <a:r>
              <a:rPr lang="ko-KR" altLang="en-US" sz="4000" dirty="0">
                <a:solidFill>
                  <a:schemeClr val="tx1"/>
                </a:solidFill>
              </a:rPr>
              <a:t> 인증과정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93B3-EFEA-336F-B3CC-0D74E6AC2D5F}"/>
              </a:ext>
            </a:extLst>
          </p:cNvPr>
          <p:cNvSpPr txBox="1"/>
          <p:nvPr/>
        </p:nvSpPr>
        <p:spPr>
          <a:xfrm>
            <a:off x="1015724" y="3069997"/>
            <a:ext cx="15467539" cy="1275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endParaRPr lang="en-US" altLang="ko-Kore-KR" sz="3600" dirty="0"/>
          </a:p>
          <a:p>
            <a:endParaRPr lang="en-US" altLang="ko-Kore-KR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FFC69-CDCD-7F96-FA9B-8D72AF59B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871" y="1471682"/>
            <a:ext cx="20708257" cy="116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4804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8121A77-3F7F-EA6C-31A4-9B78DEB1E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1" b="66601"/>
          <a:stretch/>
        </p:blipFill>
        <p:spPr>
          <a:xfrm>
            <a:off x="1630206" y="4450676"/>
            <a:ext cx="7715265" cy="5768795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56FFE8-DAF7-7A57-FA06-E9BD03602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t="50882" r="-368" b="7398"/>
          <a:stretch/>
        </p:blipFill>
        <p:spPr>
          <a:xfrm>
            <a:off x="16065064" y="4091833"/>
            <a:ext cx="7413302" cy="612764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7FC7FC1-6C57-463C-D981-5C92403C1E9B}"/>
              </a:ext>
            </a:extLst>
          </p:cNvPr>
          <p:cNvCxnSpPr/>
          <p:nvPr/>
        </p:nvCxnSpPr>
        <p:spPr>
          <a:xfrm>
            <a:off x="10522506" y="7335074"/>
            <a:ext cx="4365523" cy="0"/>
          </a:xfrm>
          <a:prstGeom prst="straightConnector1">
            <a:avLst/>
          </a:prstGeom>
          <a:ln w="2349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AA23B1-93E8-A4D1-533F-65C81BFA7062}"/>
              </a:ext>
            </a:extLst>
          </p:cNvPr>
          <p:cNvSpPr txBox="1"/>
          <p:nvPr/>
        </p:nvSpPr>
        <p:spPr>
          <a:xfrm>
            <a:off x="11595548" y="6372505"/>
            <a:ext cx="2219439" cy="78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2987" tIns="82987" rIns="82987" bIns="82987" numCol="1" spcCol="38100" rtlCol="0" anchor="t">
            <a:spAutoFit/>
          </a:bodyPr>
          <a:lstStyle/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4000" dirty="0"/>
              <a:t>회원가입</a:t>
            </a:r>
            <a:endParaRPr kumimoji="0" lang="ko-Kore-KR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135820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41</a:t>
            </a:fld>
            <a:endParaRPr/>
          </a:p>
        </p:txBody>
      </p:sp>
      <p:pic>
        <p:nvPicPr>
          <p:cNvPr id="4" name="그림 3" descr="텍스트, 소프트웨어, 라인, 폰트이(가) 표시된 사진&#10;&#10;자동 생성된 설명">
            <a:extLst>
              <a:ext uri="{FF2B5EF4-FFF2-40B4-BE49-F238E27FC236}">
                <a16:creationId xmlns:a16="http://schemas.microsoft.com/office/drawing/2014/main" id="{E3883846-8866-2CE4-66B5-95059A564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81" y="3013090"/>
            <a:ext cx="20347637" cy="76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6336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JWT</a:t>
            </a:r>
            <a:r>
              <a:rPr lang="ko-KR" altLang="en-US" sz="4000" b="1" dirty="0" err="1">
                <a:solidFill>
                  <a:schemeClr val="tx1"/>
                </a:solidFill>
              </a:rPr>
              <a:t>를</a:t>
            </a:r>
            <a:r>
              <a:rPr lang="ko-KR" altLang="en-US" sz="4000" b="1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b="1" dirty="0">
                <a:solidFill>
                  <a:schemeClr val="tx1"/>
                </a:solidFill>
              </a:rPr>
              <a:t>/</a:t>
            </a:r>
            <a:r>
              <a:rPr lang="ko-KR" altLang="en-US" sz="4000" b="1" dirty="0">
                <a:solidFill>
                  <a:schemeClr val="tx1"/>
                </a:solidFill>
              </a:rPr>
              <a:t>인가</a:t>
            </a:r>
            <a:r>
              <a:rPr lang="en-US" altLang="ko-KR" sz="4000" b="1" dirty="0">
                <a:solidFill>
                  <a:schemeClr val="tx1"/>
                </a:solidFill>
              </a:rPr>
              <a:t>(OAuth2 X)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7FC7FC1-6C57-463C-D981-5C92403C1E9B}"/>
              </a:ext>
            </a:extLst>
          </p:cNvPr>
          <p:cNvCxnSpPr/>
          <p:nvPr/>
        </p:nvCxnSpPr>
        <p:spPr>
          <a:xfrm>
            <a:off x="10119328" y="7335073"/>
            <a:ext cx="4365523" cy="0"/>
          </a:xfrm>
          <a:prstGeom prst="straightConnector1">
            <a:avLst/>
          </a:prstGeom>
          <a:ln w="2349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459C1058-FB3C-DCE7-79E7-E8AB324AD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8" r="25399" b="64058"/>
          <a:stretch/>
        </p:blipFill>
        <p:spPr>
          <a:xfrm>
            <a:off x="656702" y="4473127"/>
            <a:ext cx="8685418" cy="5723894"/>
          </a:xfrm>
          <a:prstGeom prst="rect">
            <a:avLst/>
          </a:prstGeom>
        </p:spPr>
      </p:pic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85ED570-98F5-F729-395A-C24ACE648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5" r="24931" b="1426"/>
          <a:stretch/>
        </p:blipFill>
        <p:spPr>
          <a:xfrm>
            <a:off x="15041882" y="3674748"/>
            <a:ext cx="8685418" cy="7320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022361-F2CD-3F98-9307-705C867AA67B}"/>
              </a:ext>
            </a:extLst>
          </p:cNvPr>
          <p:cNvSpPr txBox="1"/>
          <p:nvPr/>
        </p:nvSpPr>
        <p:spPr>
          <a:xfrm>
            <a:off x="11492649" y="6380927"/>
            <a:ext cx="1398701" cy="6600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2987" tIns="82987" rIns="82987" bIns="82987" numCol="1" spcCol="38100" rtlCol="0" anchor="t">
            <a:spAutoFit/>
          </a:bodyPr>
          <a:lstStyle/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kumimoji="0" lang="ko-Kore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770150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s"/>
          <p:cNvSpPr txBox="1">
            <a:spLocks noGrp="1"/>
          </p:cNvSpPr>
          <p:nvPr>
            <p:ph type="title"/>
          </p:nvPr>
        </p:nvSpPr>
        <p:spPr>
          <a:xfrm>
            <a:off x="2936839" y="3446020"/>
            <a:ext cx="18510321" cy="68239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9018" indent="-9018" defTabSz="1431510">
              <a:defRPr sz="6972"/>
            </a:pPr>
            <a:r>
              <a:rPr lang="ko-KR" altLang="en-US" sz="113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스프링 </a:t>
            </a:r>
            <a:r>
              <a:rPr lang="ko-KR" altLang="en-US" sz="113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시큐리티</a:t>
            </a:r>
            <a:r>
              <a:rPr lang="ko-KR" altLang="en-US" sz="113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br>
              <a:rPr lang="en-US" altLang="ko-KR" sz="11300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en-US" altLang="ko-KR" sz="113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OAuth2 Client</a:t>
            </a:r>
            <a:r>
              <a:rPr lang="ko-KR" altLang="en-US" sz="113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를</a:t>
            </a:r>
            <a:r>
              <a:rPr lang="ko-KR" altLang="en-US" sz="113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이용한</a:t>
            </a:r>
            <a:br>
              <a:rPr lang="en-US" altLang="ko-KR" sz="11300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ko-KR" altLang="en-US" sz="113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인증</a:t>
            </a:r>
            <a:r>
              <a:rPr lang="en-US" altLang="ko-KR" sz="113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/</a:t>
            </a:r>
            <a:r>
              <a:rPr lang="ko-KR" altLang="en-US" sz="113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인가 과정</a:t>
            </a:r>
            <a:endParaRPr sz="194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02697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pic>
        <p:nvPicPr>
          <p:cNvPr id="5" name="그림 4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EA64C45B-0F1D-6E0C-AD4B-F141C6A423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" t="5822" r="3643" b="6351"/>
          <a:stretch/>
        </p:blipFill>
        <p:spPr>
          <a:xfrm>
            <a:off x="2328357" y="1369160"/>
            <a:ext cx="19947466" cy="121403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28701F3-5AA4-B7A6-A2E0-0ADB08B36D59}"/>
                  </a:ext>
                </a:extLst>
              </p14:cNvPr>
              <p14:cNvContentPartPr/>
              <p14:nvPr/>
            </p14:nvContentPartPr>
            <p14:xfrm>
              <a:off x="13878221" y="8145987"/>
              <a:ext cx="3796200" cy="673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28701F3-5AA4-B7A6-A2E0-0ADB08B36D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24581" y="8038347"/>
                <a:ext cx="390384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0260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pic>
        <p:nvPicPr>
          <p:cNvPr id="3" name="그림 2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416B8223-C775-5CB9-367E-752FC5F68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81" y="4399627"/>
            <a:ext cx="21638438" cy="491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9574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pic>
        <p:nvPicPr>
          <p:cNvPr id="3" name="그림 2" descr="텍스트, 명함, 스크린샷, 폰트이(가) 표시된 사진&#10;&#10;자동 생성된 설명">
            <a:extLst>
              <a:ext uri="{FF2B5EF4-FFF2-40B4-BE49-F238E27FC236}">
                <a16:creationId xmlns:a16="http://schemas.microsoft.com/office/drawing/2014/main" id="{225F8E24-FD26-1EFD-9D60-3D8D1CD5D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12" y="3389951"/>
            <a:ext cx="20918975" cy="69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8767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  <p:pic>
        <p:nvPicPr>
          <p:cNvPr id="5" name="그림 4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122AAC0C-D2A0-4252-11BA-776EB6868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14" y="2435874"/>
            <a:ext cx="22799506" cy="88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4933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chemeClr val="tx1"/>
                </a:solidFill>
              </a:rPr>
              <a:t>OAuth2</a:t>
            </a:r>
            <a:r>
              <a:rPr lang="ko-KR" altLang="en-US" sz="4000" dirty="0">
                <a:solidFill>
                  <a:schemeClr val="tx1"/>
                </a:solidFill>
              </a:rPr>
              <a:t> 인증과정</a:t>
            </a:r>
            <a:r>
              <a:rPr lang="en-US" altLang="ko-KR" sz="4000" dirty="0">
                <a:solidFill>
                  <a:schemeClr val="tx1"/>
                </a:solidFill>
              </a:rPr>
              <a:t>(Authorization Code Grant)</a:t>
            </a:r>
            <a:r>
              <a:rPr lang="ko-KR" altLang="en-US" sz="4000" dirty="0">
                <a:solidFill>
                  <a:schemeClr val="tx1"/>
                </a:solidFill>
              </a:rPr>
              <a:t> 핵심요약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E3C49E3-D6E7-7114-C264-23C685FE7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2" t="69299" r="3751" b="2426"/>
          <a:stretch/>
        </p:blipFill>
        <p:spPr bwMode="auto">
          <a:xfrm>
            <a:off x="964911" y="5238452"/>
            <a:ext cx="22293275" cy="60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79E52-7278-D9A5-B4B3-385FCE578FA0}"/>
              </a:ext>
            </a:extLst>
          </p:cNvPr>
          <p:cNvSpPr txBox="1"/>
          <p:nvPr/>
        </p:nvSpPr>
        <p:spPr>
          <a:xfrm>
            <a:off x="1125814" y="3182067"/>
            <a:ext cx="3369959" cy="1521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4400" b="1" dirty="0"/>
              <a:t>예성</a:t>
            </a:r>
            <a:r>
              <a:rPr lang="ko-KR" altLang="en-US" sz="4400" b="1" dirty="0"/>
              <a:t> </a:t>
            </a:r>
            <a:endParaRPr lang="en-US" altLang="ko-KR" sz="4400" b="1" dirty="0"/>
          </a:p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4400" b="1" dirty="0"/>
              <a:t>서버</a:t>
            </a:r>
            <a:endParaRPr kumimoji="0" lang="ko-Kore-KR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BE325-0E98-82DB-9D99-858809F79153}"/>
              </a:ext>
            </a:extLst>
          </p:cNvPr>
          <p:cNvSpPr txBox="1"/>
          <p:nvPr/>
        </p:nvSpPr>
        <p:spPr>
          <a:xfrm>
            <a:off x="10030983" y="3182067"/>
            <a:ext cx="3369958" cy="1521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카카오</a:t>
            </a:r>
            <a:endParaRPr kumimoji="0" lang="en-US" altLang="ko-Kore-KR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4400" b="1" dirty="0"/>
              <a:t>인증서버</a:t>
            </a:r>
            <a:endParaRPr kumimoji="0" lang="ko-Kore-KR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61CE9-FA4D-2AFB-6717-86BDF6F7A2F6}"/>
              </a:ext>
            </a:extLst>
          </p:cNvPr>
          <p:cNvSpPr txBox="1"/>
          <p:nvPr/>
        </p:nvSpPr>
        <p:spPr>
          <a:xfrm>
            <a:off x="19100623" y="3182067"/>
            <a:ext cx="2815838" cy="1521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카카오</a:t>
            </a:r>
            <a:endParaRPr kumimoji="0" lang="en-US" altLang="ko-Kore-KR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4400" b="1" dirty="0"/>
              <a:t>인가서버</a:t>
            </a:r>
            <a:endParaRPr kumimoji="0" lang="ko-Kore-KR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440147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5B94010-F6B8-1080-B7C7-71ED042BC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6855" r="3787" b="7146"/>
          <a:stretch/>
        </p:blipFill>
        <p:spPr>
          <a:xfrm>
            <a:off x="882453" y="2388210"/>
            <a:ext cx="22619094" cy="106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483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시큐리티의</a:t>
            </a:r>
            <a:r>
              <a:rPr lang="ko-KR" altLang="en-US" sz="4000" dirty="0">
                <a:solidFill>
                  <a:schemeClr val="tx1"/>
                </a:solidFill>
              </a:rPr>
              <a:t> 인증과정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93B3-EFEA-336F-B3CC-0D74E6AC2D5F}"/>
              </a:ext>
            </a:extLst>
          </p:cNvPr>
          <p:cNvSpPr txBox="1"/>
          <p:nvPr/>
        </p:nvSpPr>
        <p:spPr>
          <a:xfrm>
            <a:off x="1015724" y="3069997"/>
            <a:ext cx="15467539" cy="1275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endParaRPr lang="en-US" altLang="ko-Kore-KR" sz="3600" dirty="0"/>
          </a:p>
          <a:p>
            <a:endParaRPr lang="en-US" altLang="ko-Kore-KR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FFC69-CDCD-7F96-FA9B-8D72AF59B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7" t="2985" r="14103" b="72946"/>
          <a:stretch/>
        </p:blipFill>
        <p:spPr bwMode="auto">
          <a:xfrm>
            <a:off x="2350407" y="2747577"/>
            <a:ext cx="19903366" cy="434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561C1-BA56-B526-1596-02A2BD525816}"/>
              </a:ext>
            </a:extLst>
          </p:cNvPr>
          <p:cNvSpPr txBox="1"/>
          <p:nvPr/>
        </p:nvSpPr>
        <p:spPr>
          <a:xfrm>
            <a:off x="4420449" y="8397878"/>
            <a:ext cx="5283200" cy="3122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dirty="0"/>
              <a:t>Request</a:t>
            </a:r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ore-KR" dirty="0"/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dirty="0"/>
              <a:t>{</a:t>
            </a:r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dirty="0"/>
              <a:t>	”email”: “yeasung67”</a:t>
            </a:r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“password”: 12345</a:t>
            </a:r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dirty="0"/>
              <a:t>}</a:t>
            </a:r>
            <a:endParaRPr kumimoji="0" lang="ko-Kore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33D122F-6281-3941-83B5-1B3D03E3C8A5}"/>
              </a:ext>
            </a:extLst>
          </p:cNvPr>
          <p:cNvCxnSpPr>
            <a:cxnSpLocks/>
          </p:cNvCxnSpPr>
          <p:nvPr/>
        </p:nvCxnSpPr>
        <p:spPr>
          <a:xfrm>
            <a:off x="10357867" y="9959003"/>
            <a:ext cx="2125681" cy="0"/>
          </a:xfrm>
          <a:prstGeom prst="straightConnector1">
            <a:avLst/>
          </a:prstGeom>
          <a:ln w="2349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A04CF6-A45D-293D-66D6-752217652ADC}"/>
              </a:ext>
            </a:extLst>
          </p:cNvPr>
          <p:cNvSpPr txBox="1"/>
          <p:nvPr/>
        </p:nvSpPr>
        <p:spPr>
          <a:xfrm>
            <a:off x="13137766" y="9382763"/>
            <a:ext cx="5283200" cy="1152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dirty="0"/>
              <a:t>Authentication</a:t>
            </a:r>
          </a:p>
          <a:p>
            <a:pPr marL="0" marR="0" indent="0" algn="ctr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사용자 인증 완료 </a:t>
            </a:r>
            <a:r>
              <a:rPr lang="en-US" altLang="ko-KR" dirty="0"/>
              <a:t>X)</a:t>
            </a:r>
            <a:endParaRPr kumimoji="0" lang="ko-Kore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12576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50</a:t>
            </a:fld>
            <a:endParaRPr/>
          </a:p>
        </p:txBody>
      </p:sp>
      <p:pic>
        <p:nvPicPr>
          <p:cNvPr id="4" name="그림 3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7E66A50-705D-BB56-A679-37C23592E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4449" r="3076" b="4432"/>
          <a:stretch/>
        </p:blipFill>
        <p:spPr>
          <a:xfrm>
            <a:off x="2001823" y="1419744"/>
            <a:ext cx="20380353" cy="119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588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51</a:t>
            </a:fld>
            <a:endParaRPr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15D8FA6-89A0-FB15-BE13-12870B50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" t="9583" r="3876" b="9177"/>
          <a:stretch/>
        </p:blipFill>
        <p:spPr>
          <a:xfrm>
            <a:off x="792480" y="3227580"/>
            <a:ext cx="22799040" cy="72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3482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  <p:pic>
        <p:nvPicPr>
          <p:cNvPr id="3" name="그림 2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04A6ADF6-9614-8BB2-E5A9-5F76E8BED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14" y="2419350"/>
            <a:ext cx="21835512" cy="88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036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53</a:t>
            </a:fld>
            <a:endParaRPr/>
          </a:p>
        </p:txBody>
      </p:sp>
      <p:pic>
        <p:nvPicPr>
          <p:cNvPr id="4" name="그림 3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35F36112-6C45-73C7-3055-4E359A25E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450"/>
            <a:ext cx="24306164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777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54</a:t>
            </a:fld>
            <a:endParaRPr/>
          </a:p>
        </p:txBody>
      </p:sp>
      <p:pic>
        <p:nvPicPr>
          <p:cNvPr id="4" name="그림 3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D657E72C-7BCF-3C4E-EC77-16E3EE58E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01" y="3141133"/>
            <a:ext cx="22055236" cy="743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2397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55</a:t>
            </a:fld>
            <a:endParaRPr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A9C7DC0-CADA-C0EF-D7E2-7E5B66ABD5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6460" r="3540" b="6366"/>
          <a:stretch/>
        </p:blipFill>
        <p:spPr>
          <a:xfrm>
            <a:off x="1015764" y="1664891"/>
            <a:ext cx="22352472" cy="116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2403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56</a:t>
            </a:fld>
            <a:endParaRPr/>
          </a:p>
        </p:txBody>
      </p:sp>
      <p:pic>
        <p:nvPicPr>
          <p:cNvPr id="4" name="그림 3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849517CA-299C-BFC0-079D-FB2CE9FCD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t="8589" r="3662" b="8193"/>
          <a:stretch/>
        </p:blipFill>
        <p:spPr>
          <a:xfrm>
            <a:off x="561865" y="3132667"/>
            <a:ext cx="23260270" cy="819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7933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57</a:t>
            </a:fld>
            <a:endParaRPr/>
          </a:p>
        </p:txBody>
      </p:sp>
      <p:pic>
        <p:nvPicPr>
          <p:cNvPr id="3" name="그림 2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C4A6F74A-B462-E79D-43E7-B8EA5EF8E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8" y="4318801"/>
            <a:ext cx="22458264" cy="507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2284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58</a:t>
            </a:fld>
            <a:endParaRPr/>
          </a:p>
        </p:txBody>
      </p:sp>
      <p:pic>
        <p:nvPicPr>
          <p:cNvPr id="4" name="그림 3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9F09D687-61CB-9751-77D0-1554F8F12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5"/>
          <a:stretch/>
        </p:blipFill>
        <p:spPr>
          <a:xfrm>
            <a:off x="1467779" y="2164356"/>
            <a:ext cx="21668622" cy="938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8782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참고 링크</a:t>
            </a:r>
            <a:endParaRPr dirty="0"/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93B3-EFEA-336F-B3CC-0D74E6AC2D5F}"/>
              </a:ext>
            </a:extLst>
          </p:cNvPr>
          <p:cNvSpPr txBox="1"/>
          <p:nvPr/>
        </p:nvSpPr>
        <p:spPr>
          <a:xfrm>
            <a:off x="1015724" y="3069997"/>
            <a:ext cx="15467539" cy="1275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endParaRPr lang="en-US" altLang="ko-Kore-KR" sz="3600" dirty="0"/>
          </a:p>
          <a:p>
            <a:endParaRPr lang="en-US" altLang="ko-Kore-K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57413-B109-4F4B-759A-F3FDCA946CC3}"/>
              </a:ext>
            </a:extLst>
          </p:cNvPr>
          <p:cNvSpPr txBox="1"/>
          <p:nvPr/>
        </p:nvSpPr>
        <p:spPr>
          <a:xfrm>
            <a:off x="2438262" y="3063928"/>
            <a:ext cx="19507476" cy="60769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ore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프로그래머스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R" altLang="en-US" sz="3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백엔드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R" altLang="en-US" sz="3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데브코스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b="1" dirty="0"/>
              <a:t>Spring security 10</a:t>
            </a:r>
            <a:r>
              <a:rPr lang="ko-KR" altLang="en-US" b="1" dirty="0"/>
              <a:t>주차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11</a:t>
            </a:r>
            <a:r>
              <a:rPr lang="ko-KR" altLang="en-US" b="1" dirty="0"/>
              <a:t>주차 강의 </a:t>
            </a:r>
            <a:r>
              <a:rPr lang="en-US" altLang="ko-KR" b="1" dirty="0"/>
              <a:t>+</a:t>
            </a:r>
            <a:r>
              <a:rPr lang="ko-KR" altLang="en-US" b="1" dirty="0"/>
              <a:t> 코드</a:t>
            </a:r>
            <a:r>
              <a:rPr lang="en-US" altLang="ko-KR" b="1" dirty="0"/>
              <a:t> &lt;&lt; </a:t>
            </a:r>
            <a:r>
              <a:rPr lang="ko-KR" altLang="en-US" b="1" dirty="0"/>
              <a:t>강추</a:t>
            </a:r>
            <a:r>
              <a:rPr lang="en-US" altLang="ko-KR" b="1" dirty="0"/>
              <a:t>(</a:t>
            </a:r>
            <a:r>
              <a:rPr lang="ko-KR" altLang="en-US" b="1" dirty="0"/>
              <a:t>잭슨님 </a:t>
            </a:r>
            <a:r>
              <a:rPr lang="ko-KR" altLang="en-US" b="1" dirty="0" err="1"/>
              <a:t>짱짱</a:t>
            </a:r>
            <a:r>
              <a:rPr lang="en-US" altLang="ko-KR" b="1" dirty="0"/>
              <a:t>)</a:t>
            </a:r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kumimoji="0" lang="en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  <a:hlinkClick r:id="rId3"/>
              </a:rPr>
              <a:t>https://velog.io/@seongwon97/Spring-Security-Filter%EB%9E%80</a:t>
            </a:r>
            <a:endParaRPr kumimoji="0" lang="en" altLang="ko-KR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" altLang="ko-KR" dirty="0">
                <a:hlinkClick r:id="rId4"/>
              </a:rPr>
              <a:t>https://godekdls.github.io/Spring%20Security/oauth2/</a:t>
            </a:r>
            <a:endParaRPr lang="en" altLang="ko-KR" dirty="0"/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  <a:hlinkClick r:id="rId5"/>
              </a:rPr>
              <a:t>https://wildeveloperetrain.tistory.com/248</a:t>
            </a:r>
            <a:endParaRPr kumimoji="0" lang="en" altLang="ko-KR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" altLang="ko-KR" dirty="0">
                <a:hlinkClick r:id="rId6"/>
              </a:rPr>
              <a:t>https://velog.io/@max9106/OAuth2</a:t>
            </a:r>
            <a:endParaRPr lang="en" altLang="ko-KR" dirty="0"/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  <a:hlinkClick r:id="rId7"/>
              </a:rPr>
              <a:t>https://programmer93.tistory.com/78</a:t>
            </a:r>
            <a:endParaRPr kumimoji="0" lang="en" altLang="ko-KR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" altLang="ko-KR" dirty="0">
                <a:hlinkClick r:id="rId8"/>
              </a:rPr>
              <a:t>https://ohtaeg.tistory.com/10</a:t>
            </a:r>
            <a:endParaRPr lang="en" altLang="ko-KR" dirty="0"/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-https://</a:t>
            </a:r>
            <a:r>
              <a:rPr kumimoji="0" lang="en-US" altLang="ko-KR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velog.io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/@</a:t>
            </a:r>
            <a:r>
              <a:rPr kumimoji="0" lang="en-US" altLang="ko-KR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dailylifecoding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/spring-security-authentication-registry</a:t>
            </a:r>
            <a:endParaRPr kumimoji="0" lang="en" altLang="ko-KR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ko-Kore-KR" dirty="0"/>
              <a:t>- </a:t>
            </a:r>
            <a:r>
              <a:rPr lang="en" altLang="ko-Kore-KR" dirty="0">
                <a:hlinkClick r:id="rId9"/>
              </a:rPr>
              <a:t>https://github.com/woowacourse-teams/2020-6rinkers</a:t>
            </a:r>
            <a:endParaRPr lang="en" altLang="ko-Kore-KR" dirty="0"/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ko-Kore-KR" dirty="0">
                <a:hlinkClick r:id="rId10"/>
              </a:rPr>
              <a:t>https://www.inflearn.com/course/%EC%A0%95%EC%88%98%EC%9B%90-%EC%8A%A4%ED%94%84%EB%A7%81-%EC%8B%9C%ED%81%90%EB%A6%AC%ED%8B%B0</a:t>
            </a:r>
            <a:endParaRPr lang="en" altLang="ko-Kore-KR" dirty="0"/>
          </a:p>
          <a:p>
            <a:pPr marL="0" marR="0" indent="0" algn="l" defTabSz="829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47820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시큐리티의</a:t>
            </a:r>
            <a:r>
              <a:rPr lang="ko-KR" altLang="en-US" sz="4000" dirty="0">
                <a:solidFill>
                  <a:schemeClr val="tx1"/>
                </a:solidFill>
              </a:rPr>
              <a:t> 인증과정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93B3-EFEA-336F-B3CC-0D74E6AC2D5F}"/>
              </a:ext>
            </a:extLst>
          </p:cNvPr>
          <p:cNvSpPr txBox="1"/>
          <p:nvPr/>
        </p:nvSpPr>
        <p:spPr>
          <a:xfrm>
            <a:off x="1015724" y="3069997"/>
            <a:ext cx="15467539" cy="1275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endParaRPr lang="en-US" altLang="ko-Kore-KR" sz="3600" dirty="0"/>
          </a:p>
          <a:p>
            <a:endParaRPr lang="en-US" altLang="ko-Kore-KR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FFC69-CDCD-7F96-FA9B-8D72AF59B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9" t="3203" r="110" b="38034"/>
          <a:stretch/>
        </p:blipFill>
        <p:spPr bwMode="auto">
          <a:xfrm>
            <a:off x="1314097" y="2333099"/>
            <a:ext cx="21755805" cy="952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9867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3333000" y="3477739"/>
            <a:ext cx="17717997" cy="380359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ko-KR" altLang="en-US" sz="17900" dirty="0"/>
              <a:t>감사합니다</a:t>
            </a:r>
            <a:r>
              <a:rPr lang="en-US" altLang="ko-KR" sz="17900" dirty="0"/>
              <a:t>!</a:t>
            </a:r>
            <a:endParaRPr sz="17900" dirty="0"/>
          </a:p>
        </p:txBody>
      </p:sp>
      <p:pic>
        <p:nvPicPr>
          <p:cNvPr id="3" name="그림 2" descr="고양이, 노랑, 스마일리, 만화 영화이(가) 표시된 사진&#10;&#10;자동 생성된 설명">
            <a:extLst>
              <a:ext uri="{FF2B5EF4-FFF2-40B4-BE49-F238E27FC236}">
                <a16:creationId xmlns:a16="http://schemas.microsoft.com/office/drawing/2014/main" id="{DE20A628-77EF-42B7-9718-85A2C7753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66" y="6858000"/>
            <a:ext cx="4656667" cy="4656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5675264" y="1999623"/>
            <a:ext cx="13033472" cy="661343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7800" dirty="0"/>
              <a:t>Q &amp; A</a:t>
            </a:r>
            <a:endParaRPr sz="27800" dirty="0"/>
          </a:p>
        </p:txBody>
      </p:sp>
      <p:pic>
        <p:nvPicPr>
          <p:cNvPr id="4" name="그림 3" descr="만화 영화, 클립아트, 노랑, 예술이(가) 표시된 사진&#10;&#10;자동 생성된 설명">
            <a:extLst>
              <a:ext uri="{FF2B5EF4-FFF2-40B4-BE49-F238E27FC236}">
                <a16:creationId xmlns:a16="http://schemas.microsoft.com/office/drawing/2014/main" id="{089D24D7-BE67-6785-9FE0-782B81270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45" y="6858000"/>
            <a:ext cx="5129309" cy="51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6204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62</a:t>
            </a:fld>
            <a:endParaRPr/>
          </a:p>
        </p:txBody>
      </p:sp>
      <p:pic>
        <p:nvPicPr>
          <p:cNvPr id="10" name="그림 9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C97EAEE-90BC-D09E-3116-D37D1F8F9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49" y="1964007"/>
            <a:ext cx="15913101" cy="100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855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OAuth2 Client</a:t>
            </a:r>
            <a:r>
              <a:rPr lang="ko-KR" altLang="en-US" sz="4000" dirty="0" err="1">
                <a:solidFill>
                  <a:schemeClr val="tx1"/>
                </a:solidFill>
              </a:rPr>
              <a:t>를</a:t>
            </a:r>
            <a:r>
              <a:rPr lang="ko-KR" altLang="en-US" sz="4000" dirty="0">
                <a:solidFill>
                  <a:schemeClr val="tx1"/>
                </a:solidFill>
              </a:rPr>
              <a:t> 이용한 인증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인가 과정</a:t>
            </a:r>
            <a:br>
              <a:rPr lang="en-US" altLang="ko-KR" sz="4000" dirty="0">
                <a:solidFill>
                  <a:schemeClr val="tx1"/>
                </a:solidFill>
              </a:rPr>
            </a:br>
            <a:br>
              <a:rPr lang="en-US" altLang="ko-KR" sz="4000" b="1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63</a:t>
            </a:fld>
            <a:endParaRPr/>
          </a:p>
        </p:txBody>
      </p:sp>
      <p:pic>
        <p:nvPicPr>
          <p:cNvPr id="3" name="그림 2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679BD6A-42B2-8BAD-6A73-D55BCEE31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t="13497" r="2873" b="12975"/>
          <a:stretch/>
        </p:blipFill>
        <p:spPr>
          <a:xfrm>
            <a:off x="147148" y="4465328"/>
            <a:ext cx="24089704" cy="47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585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시큐리티의</a:t>
            </a:r>
            <a:r>
              <a:rPr lang="ko-KR" altLang="en-US" sz="4000" dirty="0">
                <a:solidFill>
                  <a:schemeClr val="tx1"/>
                </a:solidFill>
              </a:rPr>
              <a:t> 인증과정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93B3-EFEA-336F-B3CC-0D74E6AC2D5F}"/>
              </a:ext>
            </a:extLst>
          </p:cNvPr>
          <p:cNvSpPr txBox="1"/>
          <p:nvPr/>
        </p:nvSpPr>
        <p:spPr>
          <a:xfrm>
            <a:off x="1015724" y="3069997"/>
            <a:ext cx="15467539" cy="1275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endParaRPr lang="en-US" altLang="ko-Kore-KR" sz="3600" dirty="0"/>
          </a:p>
          <a:p>
            <a:endParaRPr lang="en-US" altLang="ko-Kore-KR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FFC69-CDCD-7F96-FA9B-8D72AF59B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t="35734" r="2250" b="1157"/>
          <a:stretch/>
        </p:blipFill>
        <p:spPr bwMode="auto">
          <a:xfrm>
            <a:off x="1015724" y="1918891"/>
            <a:ext cx="22352552" cy="1113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272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이틀을 입력하세요."/>
          <p:cNvSpPr txBox="1">
            <a:spLocks noGrp="1"/>
          </p:cNvSpPr>
          <p:nvPr>
            <p:ph type="title"/>
          </p:nvPr>
        </p:nvSpPr>
        <p:spPr>
          <a:xfrm>
            <a:off x="1125814" y="434233"/>
            <a:ext cx="22352552" cy="799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스프링 </a:t>
            </a:r>
            <a:r>
              <a:rPr lang="ko-KR" altLang="en-US" sz="4000" dirty="0" err="1">
                <a:solidFill>
                  <a:schemeClr val="tx1"/>
                </a:solidFill>
              </a:rPr>
              <a:t>시큐리티의</a:t>
            </a:r>
            <a:r>
              <a:rPr lang="ko-KR" altLang="en-US" sz="4000" dirty="0">
                <a:solidFill>
                  <a:schemeClr val="tx1"/>
                </a:solidFill>
              </a:rPr>
              <a:t> 인증과정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220737" y="659790"/>
            <a:ext cx="127001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93B3-EFEA-336F-B3CC-0D74E6AC2D5F}"/>
              </a:ext>
            </a:extLst>
          </p:cNvPr>
          <p:cNvSpPr txBox="1"/>
          <p:nvPr/>
        </p:nvSpPr>
        <p:spPr>
          <a:xfrm>
            <a:off x="1015724" y="3069997"/>
            <a:ext cx="15467539" cy="1275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endParaRPr lang="en-US" altLang="ko-Kore-KR" sz="3600" dirty="0"/>
          </a:p>
          <a:p>
            <a:endParaRPr lang="en-US" altLang="ko-Kore-KR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FFC69-CDCD-7F96-FA9B-8D72AF59B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t="35734" r="2250" b="1157"/>
          <a:stretch/>
        </p:blipFill>
        <p:spPr bwMode="auto">
          <a:xfrm>
            <a:off x="1015724" y="1918891"/>
            <a:ext cx="22352552" cy="1113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1454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s"/>
          <p:cNvSpPr txBox="1">
            <a:spLocks noGrp="1"/>
          </p:cNvSpPr>
          <p:nvPr>
            <p:ph type="title"/>
          </p:nvPr>
        </p:nvSpPr>
        <p:spPr>
          <a:xfrm>
            <a:off x="-1880694" y="3895016"/>
            <a:ext cx="28145388" cy="8906584"/>
          </a:xfrm>
          <a:prstGeom prst="rect">
            <a:avLst/>
          </a:prstGeom>
        </p:spPr>
        <p:txBody>
          <a:bodyPr>
            <a:noAutofit/>
          </a:bodyPr>
          <a:lstStyle/>
          <a:p>
            <a:pPr marL="9018" indent="-9018" defTabSz="1431510">
              <a:defRPr sz="6972"/>
            </a:pPr>
            <a:r>
              <a:rPr lang="en-US" altLang="ko-KR" sz="125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OAuth2</a:t>
            </a:r>
            <a:r>
              <a:rPr lang="ko-KR" altLang="en-US" sz="125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인증과정</a:t>
            </a:r>
            <a:br>
              <a:rPr lang="en-US" altLang="ko-KR" sz="12500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en-US" altLang="ko-KR" sz="125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(Authorization Code Grant)</a:t>
            </a:r>
            <a:br>
              <a:rPr lang="en-US" altLang="ko-KR" sz="12500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ko-KR" altLang="en-US" sz="125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핵심요약</a:t>
            </a:r>
            <a:br>
              <a:rPr lang="en-US" altLang="ko-KR" sz="12500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br>
              <a:rPr lang="en-US" altLang="ko-KR" sz="12500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endParaRPr sz="215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754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rogrammers-theme-1">
  <a:themeElements>
    <a:clrScheme name="programmers-theme-1">
      <a:dk1>
        <a:srgbClr val="000000"/>
      </a:dk1>
      <a:lt1>
        <a:srgbClr val="202B3D"/>
      </a:lt1>
      <a:dk2>
        <a:srgbClr val="A7A7A7"/>
      </a:dk2>
      <a:lt2>
        <a:srgbClr val="535353"/>
      </a:lt2>
      <a:accent1>
        <a:srgbClr val="0078FF"/>
      </a:accent1>
      <a:accent2>
        <a:srgbClr val="FF9800"/>
      </a:accent2>
      <a:accent3>
        <a:srgbClr val="4BAF4F"/>
      </a:accent3>
      <a:accent4>
        <a:srgbClr val="F34336"/>
      </a:accent4>
      <a:accent5>
        <a:srgbClr val="673AB6"/>
      </a:accent5>
      <a:accent6>
        <a:srgbClr val="70AD47"/>
      </a:accent6>
      <a:hlink>
        <a:srgbClr val="0000FF"/>
      </a:hlink>
      <a:folHlink>
        <a:srgbClr val="FF00FF"/>
      </a:folHlink>
    </a:clrScheme>
    <a:fontScheme name="programmers-theme-1">
      <a:majorFont>
        <a:latin typeface="Noto Sans KR Regular"/>
        <a:ea typeface="Noto Sans KR Regular"/>
        <a:cs typeface="Noto Sans KR Regular"/>
      </a:majorFont>
      <a:minorFont>
        <a:latin typeface="Helvetica"/>
        <a:ea typeface="Helvetica"/>
        <a:cs typeface="Helvetica"/>
      </a:minorFont>
    </a:fontScheme>
    <a:fmtScheme name="programmers-theme-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ctr">
        <a:spAutoFit/>
      </a:bodyPr>
      <a:lstStyle>
        <a:defPPr marL="0" marR="0" indent="0" algn="l" defTabSz="829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 dirty="0">
            <a:ln>
              <a:noFill/>
            </a:ln>
            <a:solidFill>
              <a:schemeClr val="tx1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t">
        <a:spAutoFit/>
      </a:bodyPr>
      <a:lstStyle>
        <a:defPPr marL="0" marR="0" indent="0" algn="l" defTabSz="829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rogrammers-theme-1">
  <a:themeElements>
    <a:clrScheme name="programmers-theme-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FF"/>
      </a:accent1>
      <a:accent2>
        <a:srgbClr val="FF9800"/>
      </a:accent2>
      <a:accent3>
        <a:srgbClr val="4BAF4F"/>
      </a:accent3>
      <a:accent4>
        <a:srgbClr val="F34336"/>
      </a:accent4>
      <a:accent5>
        <a:srgbClr val="673AB6"/>
      </a:accent5>
      <a:accent6>
        <a:srgbClr val="70AD47"/>
      </a:accent6>
      <a:hlink>
        <a:srgbClr val="0000FF"/>
      </a:hlink>
      <a:folHlink>
        <a:srgbClr val="FF00FF"/>
      </a:folHlink>
    </a:clrScheme>
    <a:fontScheme name="programmers-theme-1">
      <a:majorFont>
        <a:latin typeface="Noto Sans KR Regular"/>
        <a:ea typeface="Noto Sans KR Regular"/>
        <a:cs typeface="Noto Sans KR Regular"/>
      </a:majorFont>
      <a:minorFont>
        <a:latin typeface="Helvetica"/>
        <a:ea typeface="Helvetica"/>
        <a:cs typeface="Helvetica"/>
      </a:minorFont>
    </a:fontScheme>
    <a:fmtScheme name="programmers-theme-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ctr">
        <a:spAutoFit/>
      </a:bodyPr>
      <a:lstStyle>
        <a:defPPr marL="0" marR="0" indent="0" algn="l" defTabSz="829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t">
        <a:spAutoFit/>
      </a:bodyPr>
      <a:lstStyle>
        <a:defPPr marL="0" marR="0" indent="0" algn="l" defTabSz="829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9922</TotalTime>
  <Words>3438</Words>
  <Application>Microsoft Macintosh PowerPoint</Application>
  <PresentationFormat>사용자 지정</PresentationFormat>
  <Paragraphs>561</Paragraphs>
  <Slides>63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-apple-system</vt:lpstr>
      <vt:lpstr>Noto Sans KR Bold</vt:lpstr>
      <vt:lpstr>Noto Sans KR Regular</vt:lpstr>
      <vt:lpstr>NotoSansKR</vt:lpstr>
      <vt:lpstr>Calibri</vt:lpstr>
      <vt:lpstr>Menlo</vt:lpstr>
      <vt:lpstr>programmers-theme-1</vt:lpstr>
      <vt:lpstr>바로 써먹는  스프링 시큐리티  OAuth2 Client 사실 바로 써먹지 못하고 제대로 쓰려면 공부할거 진~짜 많지만, 나쁘지 않은 코드로 빠르게 시작해 휘뚜루마뚜루 해보자! </vt:lpstr>
      <vt:lpstr>목차</vt:lpstr>
      <vt:lpstr>스프링 시큐리티의 인증과정</vt:lpstr>
      <vt:lpstr>스프링 시큐리티의 인증과정</vt:lpstr>
      <vt:lpstr>스프링 시큐리티의 인증과정</vt:lpstr>
      <vt:lpstr>스프링 시큐리티의 인증과정</vt:lpstr>
      <vt:lpstr>스프링 시큐리티의 인증과정</vt:lpstr>
      <vt:lpstr>스프링 시큐리티의 인증과정</vt:lpstr>
      <vt:lpstr>OAuth2 인증과정 (Authorization Code Grant) 핵심요약  </vt:lpstr>
      <vt:lpstr>OAuth2 인증과정(Authorization Code Grant) 핵심요약  </vt:lpstr>
      <vt:lpstr>OAuth2 인증과정(Authorization Code Grant) 핵심요약  </vt:lpstr>
      <vt:lpstr>OAuth2 인증과정(Authorization Code Grant) 핵심요약  </vt:lpstr>
      <vt:lpstr>코드를 통해  알아보는  인증 과정 </vt:lpstr>
      <vt:lpstr>코드를 통해 알아보는 인증 과정 </vt:lpstr>
      <vt:lpstr>코드를 통해 알아보는 인증 과정 </vt:lpstr>
      <vt:lpstr>코드를 통해 알아보는 인증 과정 </vt:lpstr>
      <vt:lpstr>코드를 통해 알아보는 인증 과정 </vt:lpstr>
      <vt:lpstr>코드를 통해 알아보는 인증 과정 </vt:lpstr>
      <vt:lpstr>코드를 통해 알아보는 인증 과정 </vt:lpstr>
      <vt:lpstr>코드를 통해 알아보는 인증 과정 </vt:lpstr>
      <vt:lpstr>코드를 통해 알아보는 인증 과정 </vt:lpstr>
      <vt:lpstr>JWT를 이용한  인증/인가 (OAuth2 X)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JWT를 이용한 인증/인가(OAuth2 X) </vt:lpstr>
      <vt:lpstr>스프링 시큐리티  OAuth2 Client를 이용한 인증/인가 과정</vt:lpstr>
      <vt:lpstr>스프링 시큐리티 OAuth2 Client를 이용한 인증/인가 과정  </vt:lpstr>
      <vt:lpstr>스프링 시큐리티 OAuth2 Client를 이용한 인증/인가 과정  </vt:lpstr>
      <vt:lpstr>스프링 시큐리티 OAuth2 Client를 이용한 인증/인가 과정  </vt:lpstr>
      <vt:lpstr>스프링 시큐리티 OAuth2 Client를 이용한 인증/인가 과정  </vt:lpstr>
      <vt:lpstr>OAuth2 인증과정(Authorization Code Grant) 핵심요약  </vt:lpstr>
      <vt:lpstr>스프링 시큐리티 OAuth2 Client를 이용한 인증/인가 과정  </vt:lpstr>
      <vt:lpstr>스프링 시큐리티 OAuth2 Client를 이용한 인증/인가 과정  </vt:lpstr>
      <vt:lpstr>스프링 시큐리티 OAuth2 Client를 이용한 인증/인가 과정  </vt:lpstr>
      <vt:lpstr>스프링 시큐리티 OAuth2 Client를 이용한 인증/인가 과정  </vt:lpstr>
      <vt:lpstr>스프링 시큐리티 OAuth2 Client를 이용한 인증/인가 과정  </vt:lpstr>
      <vt:lpstr>스프링 시큐리티 OAuth2 Client를 이용한 인증/인가 과정  </vt:lpstr>
      <vt:lpstr>스프링 시큐리티 OAuth2 Client를 이용한 인증/인가 과정  </vt:lpstr>
      <vt:lpstr>스프링 시큐리티 OAuth2 Client를 이용한 인증/인가 과정  </vt:lpstr>
      <vt:lpstr>스프링 시큐리티 OAuth2 Client를 이용한 인증/인가 과정  </vt:lpstr>
      <vt:lpstr>스프링 시큐리티 OAuth2 Client를 이용한 인증/인가 과정  </vt:lpstr>
      <vt:lpstr>참고 링크</vt:lpstr>
      <vt:lpstr>감사합니다!</vt:lpstr>
      <vt:lpstr>Q &amp; A</vt:lpstr>
      <vt:lpstr>스프링 시큐리티 OAuth2 Client를 이용한 인증/인가 과정  </vt:lpstr>
      <vt:lpstr>스프링 시큐리티 OAuth2 Client를 이용한 인증/인가 과정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고예성</cp:lastModifiedBy>
  <cp:revision>715</cp:revision>
  <dcterms:modified xsi:type="dcterms:W3CDTF">2023-10-20T03:59:56Z</dcterms:modified>
</cp:coreProperties>
</file>